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Libre Baskerville" panose="020B0604020202020204" charset="0"/>
      <p:regular r:id="rId23"/>
    </p:embeddedFont>
    <p:embeddedFont>
      <p:font typeface="Calibri" panose="020F0502020204030204" pitchFamily="34" charset="0"/>
      <p:regular r:id="rId24"/>
      <p:bold r:id="rId25"/>
      <p:italic r:id="rId26"/>
      <p:boldItalic r:id="rId27"/>
    </p:embeddedFont>
    <p:embeddedFont>
      <p:font typeface="DM San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9" d="100"/>
          <a:sy n="59" d="100"/>
        </p:scale>
        <p:origin x="4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545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94861"/>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Introduction to Data Structures and Algorithms</a:t>
            </a:r>
            <a:endParaRPr lang="en-US" sz="4450" dirty="0"/>
          </a:p>
        </p:txBody>
      </p:sp>
      <p:sp>
        <p:nvSpPr>
          <p:cNvPr id="4" name="Text 1"/>
          <p:cNvSpPr/>
          <p:nvPr/>
        </p:nvSpPr>
        <p:spPr>
          <a:xfrm>
            <a:off x="6280190" y="326136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Data structures and algorithms are fundamental concepts in computer science and programming, essential for making applications more efficient. They involve the study of organizing and storing data, as well as developing efficient procedures to solve complex computational problems in real-time.</a:t>
            </a:r>
            <a:endParaRPr lang="en-US" sz="1750" dirty="0"/>
          </a:p>
        </p:txBody>
      </p:sp>
      <p:sp>
        <p:nvSpPr>
          <p:cNvPr id="5" name="Text 2"/>
          <p:cNvSpPr/>
          <p:nvPr/>
        </p:nvSpPr>
        <p:spPr>
          <a:xfrm>
            <a:off x="6280190" y="533102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This presentation will explore various data structures, their applications, and associated algorithms. We'll also discuss the importance of these concepts in enhancing resource utilization and scalability in software development.</a:t>
            </a:r>
            <a:endParaRPr lang="en-US" sz="1750" dirty="0"/>
          </a:p>
        </p:txBody>
      </p:sp>
      <p:sp>
        <p:nvSpPr>
          <p:cNvPr id="6" name="Shape 3"/>
          <p:cNvSpPr/>
          <p:nvPr/>
        </p:nvSpPr>
        <p:spPr>
          <a:xfrm>
            <a:off x="6280190" y="7054691"/>
            <a:ext cx="362903" cy="362903"/>
          </a:xfrm>
          <a:prstGeom prst="roundRect">
            <a:avLst>
              <a:gd name="adj" fmla="val 25194296"/>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6287810" y="7062311"/>
            <a:ext cx="347663" cy="347663"/>
          </a:xfrm>
          <a:prstGeom prst="rect">
            <a:avLst/>
          </a:prstGeom>
        </p:spPr>
      </p:pic>
      <p:sp>
        <p:nvSpPr>
          <p:cNvPr id="8" name="Text 4"/>
          <p:cNvSpPr/>
          <p:nvPr/>
        </p:nvSpPr>
        <p:spPr>
          <a:xfrm>
            <a:off x="6756440" y="7037784"/>
            <a:ext cx="4877991" cy="396835"/>
          </a:xfrm>
          <a:prstGeom prst="rect">
            <a:avLst/>
          </a:prstGeom>
          <a:noFill/>
          <a:ln/>
        </p:spPr>
        <p:txBody>
          <a:bodyPr wrap="none" lIns="0" tIns="0" rIns="0" bIns="0" rtlCol="0" anchor="t"/>
          <a:lstStyle/>
          <a:p>
            <a:pPr marL="0" indent="0" algn="l">
              <a:lnSpc>
                <a:spcPts val="3100"/>
              </a:lnSpc>
              <a:buNone/>
            </a:pPr>
            <a:r>
              <a:rPr lang="en-US" sz="2200" b="1" dirty="0" smtClean="0">
                <a:solidFill>
                  <a:srgbClr val="454240"/>
                </a:solidFill>
                <a:latin typeface="DM Sans Bold" pitchFamily="34" charset="0"/>
                <a:ea typeface="DM Sans Bold" pitchFamily="34" charset="-122"/>
                <a:cs typeface="DM Sans Bold" pitchFamily="34" charset="-120"/>
              </a:rPr>
              <a:t>Hafiz </a:t>
            </a:r>
            <a:r>
              <a:rPr lang="en-US" sz="2200" b="1" dirty="0">
                <a:solidFill>
                  <a:srgbClr val="454240"/>
                </a:solidFill>
                <a:latin typeface="DM Sans Bold" pitchFamily="34" charset="0"/>
                <a:ea typeface="DM Sans Bold" pitchFamily="34" charset="-122"/>
                <a:cs typeface="DM Sans Bold" pitchFamily="34" charset="-120"/>
              </a:rPr>
              <a:t>Muhammad Tayyab Khushi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7453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Hash Tables: Efficient Key-Value Storage</a:t>
            </a:r>
            <a:endParaRPr lang="en-US" sz="4450" dirty="0"/>
          </a:p>
        </p:txBody>
      </p:sp>
      <p:sp>
        <p:nvSpPr>
          <p:cNvPr id="4" name="Shape 1"/>
          <p:cNvSpPr/>
          <p:nvPr/>
        </p:nvSpPr>
        <p:spPr>
          <a:xfrm>
            <a:off x="6280190" y="2832259"/>
            <a:ext cx="3664863" cy="2410897"/>
          </a:xfrm>
          <a:prstGeom prst="roundRect">
            <a:avLst>
              <a:gd name="adj" fmla="val 3952"/>
            </a:avLst>
          </a:prstGeom>
          <a:solidFill>
            <a:srgbClr val="F7EDD4"/>
          </a:solidFill>
          <a:ln w="7620">
            <a:solidFill>
              <a:srgbClr val="DDD3BA"/>
            </a:solidFill>
            <a:prstDash val="solid"/>
          </a:ln>
        </p:spPr>
      </p:sp>
      <p:sp>
        <p:nvSpPr>
          <p:cNvPr id="5" name="Text 2"/>
          <p:cNvSpPr/>
          <p:nvPr/>
        </p:nvSpPr>
        <p:spPr>
          <a:xfrm>
            <a:off x="6514624" y="30666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Structure</a:t>
            </a:r>
            <a:endParaRPr lang="en-US" sz="2200" dirty="0"/>
          </a:p>
        </p:txBody>
      </p:sp>
      <p:sp>
        <p:nvSpPr>
          <p:cNvPr id="6" name="Text 3"/>
          <p:cNvSpPr/>
          <p:nvPr/>
        </p:nvSpPr>
        <p:spPr>
          <a:xfrm>
            <a:off x="6514624" y="3557111"/>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Contains key-value pairs, using a hash function to calculate an index for data storage and retrieval.</a:t>
            </a:r>
            <a:endParaRPr lang="en-US" sz="1750" dirty="0"/>
          </a:p>
        </p:txBody>
      </p:sp>
      <p:sp>
        <p:nvSpPr>
          <p:cNvPr id="7" name="Shape 4"/>
          <p:cNvSpPr/>
          <p:nvPr/>
        </p:nvSpPr>
        <p:spPr>
          <a:xfrm>
            <a:off x="10171867" y="2832259"/>
            <a:ext cx="3664863" cy="2410897"/>
          </a:xfrm>
          <a:prstGeom prst="roundRect">
            <a:avLst>
              <a:gd name="adj" fmla="val 3952"/>
            </a:avLst>
          </a:prstGeom>
          <a:solidFill>
            <a:srgbClr val="F7EDD4"/>
          </a:solidFill>
          <a:ln w="7620">
            <a:solidFill>
              <a:srgbClr val="DDD3BA"/>
            </a:solidFill>
            <a:prstDash val="solid"/>
          </a:ln>
        </p:spPr>
      </p:sp>
      <p:sp>
        <p:nvSpPr>
          <p:cNvPr id="8" name="Text 5"/>
          <p:cNvSpPr/>
          <p:nvPr/>
        </p:nvSpPr>
        <p:spPr>
          <a:xfrm>
            <a:off x="10406301" y="30666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Advantages</a:t>
            </a:r>
            <a:endParaRPr lang="en-US" sz="2200" dirty="0"/>
          </a:p>
        </p:txBody>
      </p:sp>
      <p:sp>
        <p:nvSpPr>
          <p:cNvPr id="9" name="Text 6"/>
          <p:cNvSpPr/>
          <p:nvPr/>
        </p:nvSpPr>
        <p:spPr>
          <a:xfrm>
            <a:off x="10406301" y="3557111"/>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Fast data retrieval and efficient for large datasets with frequent lookups.</a:t>
            </a:r>
            <a:endParaRPr lang="en-US" sz="1750" dirty="0"/>
          </a:p>
        </p:txBody>
      </p:sp>
      <p:sp>
        <p:nvSpPr>
          <p:cNvPr id="10" name="Shape 7"/>
          <p:cNvSpPr/>
          <p:nvPr/>
        </p:nvSpPr>
        <p:spPr>
          <a:xfrm>
            <a:off x="6280190" y="5469969"/>
            <a:ext cx="7556421" cy="1685092"/>
          </a:xfrm>
          <a:prstGeom prst="roundRect">
            <a:avLst>
              <a:gd name="adj" fmla="val 5654"/>
            </a:avLst>
          </a:prstGeom>
          <a:solidFill>
            <a:srgbClr val="F7EDD4"/>
          </a:solidFill>
          <a:ln w="7620">
            <a:solidFill>
              <a:srgbClr val="DDD3BA"/>
            </a:solidFill>
            <a:prstDash val="solid"/>
          </a:ln>
        </p:spPr>
      </p:sp>
      <p:sp>
        <p:nvSpPr>
          <p:cNvPr id="11" name="Text 8"/>
          <p:cNvSpPr/>
          <p:nvPr/>
        </p:nvSpPr>
        <p:spPr>
          <a:xfrm>
            <a:off x="6514624" y="570440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Applications</a:t>
            </a:r>
            <a:endParaRPr lang="en-US" sz="2200" dirty="0"/>
          </a:p>
        </p:txBody>
      </p:sp>
      <p:sp>
        <p:nvSpPr>
          <p:cNvPr id="12" name="Text 9"/>
          <p:cNvSpPr/>
          <p:nvPr/>
        </p:nvSpPr>
        <p:spPr>
          <a:xfrm>
            <a:off x="6514624" y="6194822"/>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Database indexing, web caching mechanisms, and symbol tables in compilers.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969288"/>
            <a:ext cx="11722298"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Heaps: Specialized Tree-Based Structure</a:t>
            </a:r>
            <a:endParaRPr lang="en-US" sz="4450" dirty="0"/>
          </a:p>
        </p:txBody>
      </p:sp>
      <p:sp>
        <p:nvSpPr>
          <p:cNvPr id="3" name="Shape 1"/>
          <p:cNvSpPr/>
          <p:nvPr/>
        </p:nvSpPr>
        <p:spPr>
          <a:xfrm>
            <a:off x="793790" y="2131695"/>
            <a:ext cx="2173724" cy="1306949"/>
          </a:xfrm>
          <a:prstGeom prst="roundRect">
            <a:avLst>
              <a:gd name="adj" fmla="val 7289"/>
            </a:avLst>
          </a:prstGeom>
          <a:solidFill>
            <a:srgbClr val="F7EDD4"/>
          </a:solidFill>
          <a:ln w="7620">
            <a:solidFill>
              <a:srgbClr val="DDD3BA"/>
            </a:solidFill>
            <a:prstDash val="solid"/>
          </a:ln>
        </p:spPr>
      </p:sp>
      <p:sp>
        <p:nvSpPr>
          <p:cNvPr id="4" name="Text 2"/>
          <p:cNvSpPr/>
          <p:nvPr/>
        </p:nvSpPr>
        <p:spPr>
          <a:xfrm>
            <a:off x="1028224" y="2558415"/>
            <a:ext cx="126444" cy="453509"/>
          </a:xfrm>
          <a:prstGeom prst="rect">
            <a:avLst/>
          </a:prstGeom>
          <a:noFill/>
          <a:ln/>
        </p:spPr>
        <p:txBody>
          <a:bodyPr wrap="none" lIns="0" tIns="0" rIns="0" bIns="0" rtlCol="0" anchor="t"/>
          <a:lstStyle/>
          <a:p>
            <a:pPr marL="0" indent="0" algn="ctr">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1</a:t>
            </a:r>
            <a:endParaRPr lang="en-US" sz="2200" dirty="0"/>
          </a:p>
        </p:txBody>
      </p:sp>
      <p:sp>
        <p:nvSpPr>
          <p:cNvPr id="5" name="Text 3"/>
          <p:cNvSpPr/>
          <p:nvPr/>
        </p:nvSpPr>
        <p:spPr>
          <a:xfrm>
            <a:off x="3194328" y="23585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Heap Property</a:t>
            </a:r>
            <a:endParaRPr lang="en-US" sz="2200" dirty="0"/>
          </a:p>
        </p:txBody>
      </p:sp>
      <p:sp>
        <p:nvSpPr>
          <p:cNvPr id="6" name="Text 4"/>
          <p:cNvSpPr/>
          <p:nvPr/>
        </p:nvSpPr>
        <p:spPr>
          <a:xfrm>
            <a:off x="3194328" y="2848928"/>
            <a:ext cx="805279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Parent nodes are greater (max-heap) or smaller (min-heap) than child nodes</a:t>
            </a:r>
            <a:endParaRPr lang="en-US" sz="1750" dirty="0"/>
          </a:p>
        </p:txBody>
      </p:sp>
      <p:sp>
        <p:nvSpPr>
          <p:cNvPr id="7" name="Shape 5"/>
          <p:cNvSpPr/>
          <p:nvPr/>
        </p:nvSpPr>
        <p:spPr>
          <a:xfrm>
            <a:off x="3080861" y="3423404"/>
            <a:ext cx="10642402" cy="15240"/>
          </a:xfrm>
          <a:prstGeom prst="roundRect">
            <a:avLst>
              <a:gd name="adj" fmla="val 625116"/>
            </a:avLst>
          </a:prstGeom>
          <a:solidFill>
            <a:srgbClr val="DDD3BA"/>
          </a:solidFill>
          <a:ln/>
        </p:spPr>
      </p:sp>
      <p:sp>
        <p:nvSpPr>
          <p:cNvPr id="8" name="Shape 6"/>
          <p:cNvSpPr/>
          <p:nvPr/>
        </p:nvSpPr>
        <p:spPr>
          <a:xfrm>
            <a:off x="793790" y="3551992"/>
            <a:ext cx="4347567" cy="1306949"/>
          </a:xfrm>
          <a:prstGeom prst="roundRect">
            <a:avLst>
              <a:gd name="adj" fmla="val 7289"/>
            </a:avLst>
          </a:prstGeom>
          <a:solidFill>
            <a:srgbClr val="F7EDD4"/>
          </a:solidFill>
          <a:ln w="7620">
            <a:solidFill>
              <a:srgbClr val="DDD3BA"/>
            </a:solidFill>
            <a:prstDash val="solid"/>
          </a:ln>
        </p:spPr>
      </p:sp>
      <p:sp>
        <p:nvSpPr>
          <p:cNvPr id="9" name="Text 7"/>
          <p:cNvSpPr/>
          <p:nvPr/>
        </p:nvSpPr>
        <p:spPr>
          <a:xfrm>
            <a:off x="1028224" y="3978712"/>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2</a:t>
            </a:r>
            <a:endParaRPr lang="en-US" sz="2200" dirty="0"/>
          </a:p>
        </p:txBody>
      </p:sp>
      <p:sp>
        <p:nvSpPr>
          <p:cNvPr id="10" name="Text 8"/>
          <p:cNvSpPr/>
          <p:nvPr/>
        </p:nvSpPr>
        <p:spPr>
          <a:xfrm>
            <a:off x="5368171" y="37788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Priority Operations</a:t>
            </a:r>
            <a:endParaRPr lang="en-US" sz="2200" dirty="0"/>
          </a:p>
        </p:txBody>
      </p:sp>
      <p:sp>
        <p:nvSpPr>
          <p:cNvPr id="11" name="Text 9"/>
          <p:cNvSpPr/>
          <p:nvPr/>
        </p:nvSpPr>
        <p:spPr>
          <a:xfrm>
            <a:off x="5368171" y="4269224"/>
            <a:ext cx="4751427"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Support priority-based operations efficiently</a:t>
            </a:r>
            <a:endParaRPr lang="en-US" sz="1750" dirty="0"/>
          </a:p>
        </p:txBody>
      </p:sp>
      <p:sp>
        <p:nvSpPr>
          <p:cNvPr id="12" name="Shape 10"/>
          <p:cNvSpPr/>
          <p:nvPr/>
        </p:nvSpPr>
        <p:spPr>
          <a:xfrm>
            <a:off x="5254704" y="4843701"/>
            <a:ext cx="8468558" cy="15240"/>
          </a:xfrm>
          <a:prstGeom prst="roundRect">
            <a:avLst>
              <a:gd name="adj" fmla="val 625116"/>
            </a:avLst>
          </a:prstGeom>
          <a:solidFill>
            <a:srgbClr val="DDD3BA"/>
          </a:solidFill>
          <a:ln/>
        </p:spPr>
      </p:sp>
      <p:sp>
        <p:nvSpPr>
          <p:cNvPr id="13" name="Shape 11"/>
          <p:cNvSpPr/>
          <p:nvPr/>
        </p:nvSpPr>
        <p:spPr>
          <a:xfrm>
            <a:off x="793790" y="4972288"/>
            <a:ext cx="6521410" cy="1306949"/>
          </a:xfrm>
          <a:prstGeom prst="roundRect">
            <a:avLst>
              <a:gd name="adj" fmla="val 7289"/>
            </a:avLst>
          </a:prstGeom>
          <a:solidFill>
            <a:srgbClr val="F7EDD4"/>
          </a:solidFill>
          <a:ln w="7620">
            <a:solidFill>
              <a:srgbClr val="DDD3BA"/>
            </a:solidFill>
            <a:prstDash val="solid"/>
          </a:ln>
        </p:spPr>
      </p:sp>
      <p:sp>
        <p:nvSpPr>
          <p:cNvPr id="14" name="Text 12"/>
          <p:cNvSpPr/>
          <p:nvPr/>
        </p:nvSpPr>
        <p:spPr>
          <a:xfrm>
            <a:off x="1028224" y="5399008"/>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3</a:t>
            </a:r>
            <a:endParaRPr lang="en-US" sz="2200" dirty="0"/>
          </a:p>
        </p:txBody>
      </p:sp>
      <p:sp>
        <p:nvSpPr>
          <p:cNvPr id="15" name="Text 13"/>
          <p:cNvSpPr/>
          <p:nvPr/>
        </p:nvSpPr>
        <p:spPr>
          <a:xfrm>
            <a:off x="7542014" y="5199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Efficient Access</a:t>
            </a:r>
            <a:endParaRPr lang="en-US" sz="2200" dirty="0"/>
          </a:p>
        </p:txBody>
      </p:sp>
      <p:sp>
        <p:nvSpPr>
          <p:cNvPr id="16" name="Text 14"/>
          <p:cNvSpPr/>
          <p:nvPr/>
        </p:nvSpPr>
        <p:spPr>
          <a:xfrm>
            <a:off x="7542014" y="5689521"/>
            <a:ext cx="5001816"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Quick access to maximum or minimum element</a:t>
            </a:r>
            <a:endParaRPr lang="en-US" sz="1750" dirty="0"/>
          </a:p>
        </p:txBody>
      </p:sp>
      <p:sp>
        <p:nvSpPr>
          <p:cNvPr id="17" name="Text 15"/>
          <p:cNvSpPr/>
          <p:nvPr/>
        </p:nvSpPr>
        <p:spPr>
          <a:xfrm>
            <a:off x="793790" y="653438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Heaps are commonly used in priority queues for task scheduling based on priority and in shortest path algorithms like Dijkstra's Algorithm.</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00331"/>
            <a:ext cx="7862292"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Introduction to Algorithms</a:t>
            </a:r>
            <a:endParaRPr lang="en-US" sz="4450" dirty="0"/>
          </a:p>
        </p:txBody>
      </p:sp>
      <p:sp>
        <p:nvSpPr>
          <p:cNvPr id="4" name="Text 1"/>
          <p:cNvSpPr/>
          <p:nvPr/>
        </p:nvSpPr>
        <p:spPr>
          <a:xfrm>
            <a:off x="793790" y="4649272"/>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Algorithms are step-by-step procedures or formulas for solving problems. They operate on data structures to perform various tasks, such as searching, sorting, and optimization. Understanding algorithms is crucial for efficient problem-solving in computer science.</a:t>
            </a:r>
            <a:endParaRPr lang="en-US" sz="1750" dirty="0"/>
          </a:p>
        </p:txBody>
      </p:sp>
      <p:sp>
        <p:nvSpPr>
          <p:cNvPr id="5" name="Shape 2"/>
          <p:cNvSpPr/>
          <p:nvPr/>
        </p:nvSpPr>
        <p:spPr>
          <a:xfrm>
            <a:off x="793790" y="6248281"/>
            <a:ext cx="396835" cy="396835"/>
          </a:xfrm>
          <a:prstGeom prst="roundRect">
            <a:avLst>
              <a:gd name="adj" fmla="val 24007"/>
            </a:avLst>
          </a:prstGeom>
          <a:solidFill>
            <a:srgbClr val="F7EDD4"/>
          </a:solidFill>
          <a:ln w="7620">
            <a:solidFill>
              <a:srgbClr val="DDD3BA"/>
            </a:solidFill>
            <a:prstDash val="solid"/>
          </a:ln>
        </p:spPr>
      </p:sp>
      <p:sp>
        <p:nvSpPr>
          <p:cNvPr id="6" name="Text 3"/>
          <p:cNvSpPr/>
          <p:nvPr/>
        </p:nvSpPr>
        <p:spPr>
          <a:xfrm>
            <a:off x="1417439" y="62482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Purpose</a:t>
            </a:r>
            <a:endParaRPr lang="en-US" sz="2200" dirty="0"/>
          </a:p>
        </p:txBody>
      </p:sp>
      <p:sp>
        <p:nvSpPr>
          <p:cNvPr id="7" name="Text 4"/>
          <p:cNvSpPr/>
          <p:nvPr/>
        </p:nvSpPr>
        <p:spPr>
          <a:xfrm>
            <a:off x="1417439" y="6738699"/>
            <a:ext cx="3572708"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Solve complex computational problems efficiently</a:t>
            </a:r>
            <a:endParaRPr lang="en-US" sz="1750" dirty="0"/>
          </a:p>
        </p:txBody>
      </p:sp>
      <p:sp>
        <p:nvSpPr>
          <p:cNvPr id="8" name="Shape 5"/>
          <p:cNvSpPr/>
          <p:nvPr/>
        </p:nvSpPr>
        <p:spPr>
          <a:xfrm>
            <a:off x="5216962" y="6248281"/>
            <a:ext cx="396835" cy="396835"/>
          </a:xfrm>
          <a:prstGeom prst="roundRect">
            <a:avLst>
              <a:gd name="adj" fmla="val 24007"/>
            </a:avLst>
          </a:prstGeom>
          <a:solidFill>
            <a:srgbClr val="F7EDD4"/>
          </a:solidFill>
          <a:ln w="7620">
            <a:solidFill>
              <a:srgbClr val="DDD3BA"/>
            </a:solidFill>
            <a:prstDash val="solid"/>
          </a:ln>
        </p:spPr>
      </p:sp>
      <p:sp>
        <p:nvSpPr>
          <p:cNvPr id="9" name="Text 6"/>
          <p:cNvSpPr/>
          <p:nvPr/>
        </p:nvSpPr>
        <p:spPr>
          <a:xfrm>
            <a:off x="5840611" y="62482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Interaction</a:t>
            </a:r>
            <a:endParaRPr lang="en-US" sz="2200" dirty="0"/>
          </a:p>
        </p:txBody>
      </p:sp>
      <p:sp>
        <p:nvSpPr>
          <p:cNvPr id="10" name="Text 7"/>
          <p:cNvSpPr/>
          <p:nvPr/>
        </p:nvSpPr>
        <p:spPr>
          <a:xfrm>
            <a:off x="5840611" y="6738699"/>
            <a:ext cx="3572708"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Work in conjunction with data structures</a:t>
            </a:r>
            <a:endParaRPr lang="en-US" sz="1750" dirty="0"/>
          </a:p>
        </p:txBody>
      </p:sp>
      <p:sp>
        <p:nvSpPr>
          <p:cNvPr id="11" name="Shape 8"/>
          <p:cNvSpPr/>
          <p:nvPr/>
        </p:nvSpPr>
        <p:spPr>
          <a:xfrm>
            <a:off x="9640133" y="6248281"/>
            <a:ext cx="396835" cy="396835"/>
          </a:xfrm>
          <a:prstGeom prst="roundRect">
            <a:avLst>
              <a:gd name="adj" fmla="val 24007"/>
            </a:avLst>
          </a:prstGeom>
          <a:solidFill>
            <a:srgbClr val="F7EDD4"/>
          </a:solidFill>
          <a:ln w="7620">
            <a:solidFill>
              <a:srgbClr val="DDD3BA"/>
            </a:solidFill>
            <a:prstDash val="solid"/>
          </a:ln>
        </p:spPr>
      </p:sp>
      <p:sp>
        <p:nvSpPr>
          <p:cNvPr id="12" name="Text 9"/>
          <p:cNvSpPr/>
          <p:nvPr/>
        </p:nvSpPr>
        <p:spPr>
          <a:xfrm>
            <a:off x="10263783" y="62482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Variety</a:t>
            </a:r>
            <a:endParaRPr lang="en-US" sz="2200" dirty="0"/>
          </a:p>
        </p:txBody>
      </p:sp>
      <p:sp>
        <p:nvSpPr>
          <p:cNvPr id="13" name="Text 10"/>
          <p:cNvSpPr/>
          <p:nvPr/>
        </p:nvSpPr>
        <p:spPr>
          <a:xfrm>
            <a:off x="10263783" y="6738699"/>
            <a:ext cx="3572708"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Different types for various tasks and problem domains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721412"/>
            <a:ext cx="10646688"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Sorting Algorithms: Organizing Data</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Purpose</a:t>
            </a:r>
            <a:endParaRPr lang="en-US" sz="2200" dirty="0"/>
          </a:p>
        </p:txBody>
      </p:sp>
      <p:sp>
        <p:nvSpPr>
          <p:cNvPr id="4" name="Text 2"/>
          <p:cNvSpPr/>
          <p:nvPr/>
        </p:nvSpPr>
        <p:spPr>
          <a:xfrm>
            <a:off x="793790"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Organize data in a specific order (ascending or descending)</a:t>
            </a:r>
            <a:endParaRPr lang="en-US" sz="1750" dirty="0"/>
          </a:p>
        </p:txBody>
      </p:sp>
      <p:sp>
        <p:nvSpPr>
          <p:cNvPr id="5" name="Text 3"/>
          <p:cNvSpPr/>
          <p:nvPr/>
        </p:nvSpPr>
        <p:spPr>
          <a:xfrm>
            <a:off x="5332928"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Common Types</a:t>
            </a:r>
            <a:endParaRPr lang="en-US" sz="2200" dirty="0"/>
          </a:p>
        </p:txBody>
      </p:sp>
      <p:sp>
        <p:nvSpPr>
          <p:cNvPr id="6" name="Text 4"/>
          <p:cNvSpPr/>
          <p:nvPr/>
        </p:nvSpPr>
        <p:spPr>
          <a:xfrm>
            <a:off x="5332928" y="4578310"/>
            <a:ext cx="3978116"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Quicksort, Merge Sort, Bubble Sort</a:t>
            </a:r>
            <a:endParaRPr lang="en-US" sz="1750" dirty="0"/>
          </a:p>
        </p:txBody>
      </p:sp>
      <p:sp>
        <p:nvSpPr>
          <p:cNvPr id="7" name="Text 5"/>
          <p:cNvSpPr/>
          <p:nvPr/>
        </p:nvSpPr>
        <p:spPr>
          <a:xfrm>
            <a:off x="9872067"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Applications</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Database management, search optimization, data analysis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62720"/>
            <a:ext cx="11751231"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Searching Algorithms: Finding Elements</a:t>
            </a:r>
            <a:endParaRPr lang="en-US" sz="4450" dirty="0"/>
          </a:p>
        </p:txBody>
      </p:sp>
      <p:pic>
        <p:nvPicPr>
          <p:cNvPr id="4" name="Image 1" descr="preencoded.png"/>
          <p:cNvPicPr>
            <a:picLocks noChangeAspect="1"/>
          </p:cNvPicPr>
          <p:nvPr/>
        </p:nvPicPr>
        <p:blipFill>
          <a:blip r:embed="rId4"/>
          <a:stretch>
            <a:fillRect/>
          </a:stretch>
        </p:blipFill>
        <p:spPr>
          <a:xfrm>
            <a:off x="793790" y="4711660"/>
            <a:ext cx="4347567" cy="907256"/>
          </a:xfrm>
          <a:prstGeom prst="rect">
            <a:avLst/>
          </a:prstGeom>
        </p:spPr>
      </p:pic>
      <p:sp>
        <p:nvSpPr>
          <p:cNvPr id="5" name="Text 1"/>
          <p:cNvSpPr/>
          <p:nvPr/>
        </p:nvSpPr>
        <p:spPr>
          <a:xfrm>
            <a:off x="1020604" y="59590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Linear Search</a:t>
            </a:r>
            <a:endParaRPr lang="en-US" sz="2200" dirty="0"/>
          </a:p>
        </p:txBody>
      </p:sp>
      <p:sp>
        <p:nvSpPr>
          <p:cNvPr id="6" name="Text 2"/>
          <p:cNvSpPr/>
          <p:nvPr/>
        </p:nvSpPr>
        <p:spPr>
          <a:xfrm>
            <a:off x="1020604" y="6449497"/>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Sequentially check each element in the collection</a:t>
            </a:r>
            <a:endParaRPr lang="en-US" sz="1750" dirty="0"/>
          </a:p>
        </p:txBody>
      </p:sp>
      <p:pic>
        <p:nvPicPr>
          <p:cNvPr id="7" name="Image 2" descr="preencoded.png"/>
          <p:cNvPicPr>
            <a:picLocks noChangeAspect="1"/>
          </p:cNvPicPr>
          <p:nvPr/>
        </p:nvPicPr>
        <p:blipFill>
          <a:blip r:embed="rId5"/>
          <a:stretch>
            <a:fillRect/>
          </a:stretch>
        </p:blipFill>
        <p:spPr>
          <a:xfrm>
            <a:off x="5141357" y="4711660"/>
            <a:ext cx="4347567" cy="907256"/>
          </a:xfrm>
          <a:prstGeom prst="rect">
            <a:avLst/>
          </a:prstGeom>
        </p:spPr>
      </p:pic>
      <p:sp>
        <p:nvSpPr>
          <p:cNvPr id="8" name="Text 3"/>
          <p:cNvSpPr/>
          <p:nvPr/>
        </p:nvSpPr>
        <p:spPr>
          <a:xfrm>
            <a:off x="5368171" y="59590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Binary Search</a:t>
            </a:r>
            <a:endParaRPr lang="en-US" sz="2200" dirty="0"/>
          </a:p>
        </p:txBody>
      </p:sp>
      <p:sp>
        <p:nvSpPr>
          <p:cNvPr id="9" name="Text 4"/>
          <p:cNvSpPr/>
          <p:nvPr/>
        </p:nvSpPr>
        <p:spPr>
          <a:xfrm>
            <a:off x="5368171" y="6449497"/>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Efficient for sorted data, divides search interval in half repeatedly</a:t>
            </a:r>
            <a:endParaRPr lang="en-US" sz="1750" dirty="0"/>
          </a:p>
        </p:txBody>
      </p:sp>
      <p:pic>
        <p:nvPicPr>
          <p:cNvPr id="10" name="Image 3" descr="preencoded.png"/>
          <p:cNvPicPr>
            <a:picLocks noChangeAspect="1"/>
          </p:cNvPicPr>
          <p:nvPr/>
        </p:nvPicPr>
        <p:blipFill>
          <a:blip r:embed="rId6"/>
          <a:stretch>
            <a:fillRect/>
          </a:stretch>
        </p:blipFill>
        <p:spPr>
          <a:xfrm>
            <a:off x="9488924" y="4711660"/>
            <a:ext cx="4347567" cy="907256"/>
          </a:xfrm>
          <a:prstGeom prst="rect">
            <a:avLst/>
          </a:prstGeom>
        </p:spPr>
      </p:pic>
      <p:sp>
        <p:nvSpPr>
          <p:cNvPr id="11" name="Text 5"/>
          <p:cNvSpPr/>
          <p:nvPr/>
        </p:nvSpPr>
        <p:spPr>
          <a:xfrm>
            <a:off x="9715738" y="59590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Applications</a:t>
            </a:r>
            <a:endParaRPr lang="en-US" sz="2200" dirty="0"/>
          </a:p>
        </p:txBody>
      </p:sp>
      <p:sp>
        <p:nvSpPr>
          <p:cNvPr id="12" name="Text 6"/>
          <p:cNvSpPr/>
          <p:nvPr/>
        </p:nvSpPr>
        <p:spPr>
          <a:xfrm>
            <a:off x="9715738" y="6449497"/>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Database queries, file systems, AI and machine learning</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01541"/>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Dynamic Programming: Optimizing Complex Problems</a:t>
            </a:r>
            <a:endParaRPr lang="en-US" sz="4450" dirty="0"/>
          </a:p>
        </p:txBody>
      </p:sp>
      <p:sp>
        <p:nvSpPr>
          <p:cNvPr id="4" name="Shape 1"/>
          <p:cNvSpPr/>
          <p:nvPr/>
        </p:nvSpPr>
        <p:spPr>
          <a:xfrm>
            <a:off x="793790" y="3368040"/>
            <a:ext cx="3664863" cy="2047994"/>
          </a:xfrm>
          <a:prstGeom prst="roundRect">
            <a:avLst>
              <a:gd name="adj" fmla="val 4652"/>
            </a:avLst>
          </a:prstGeom>
          <a:solidFill>
            <a:srgbClr val="F7EDD4"/>
          </a:solidFill>
          <a:ln w="7620">
            <a:solidFill>
              <a:srgbClr val="DDD3BA"/>
            </a:solidFill>
            <a:prstDash val="solid"/>
          </a:ln>
        </p:spPr>
      </p:sp>
      <p:sp>
        <p:nvSpPr>
          <p:cNvPr id="5" name="Text 2"/>
          <p:cNvSpPr/>
          <p:nvPr/>
        </p:nvSpPr>
        <p:spPr>
          <a:xfrm>
            <a:off x="1028224" y="36024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Concept</a:t>
            </a:r>
            <a:endParaRPr lang="en-US" sz="2200" dirty="0"/>
          </a:p>
        </p:txBody>
      </p:sp>
      <p:sp>
        <p:nvSpPr>
          <p:cNvPr id="6" name="Text 3"/>
          <p:cNvSpPr/>
          <p:nvPr/>
        </p:nvSpPr>
        <p:spPr>
          <a:xfrm>
            <a:off x="1028224" y="4092893"/>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Solve complex problems by breaking them into simpler subproblems</a:t>
            </a:r>
            <a:endParaRPr lang="en-US" sz="1750" dirty="0"/>
          </a:p>
        </p:txBody>
      </p:sp>
      <p:sp>
        <p:nvSpPr>
          <p:cNvPr id="7" name="Shape 4"/>
          <p:cNvSpPr/>
          <p:nvPr/>
        </p:nvSpPr>
        <p:spPr>
          <a:xfrm>
            <a:off x="4685467" y="3368040"/>
            <a:ext cx="3664863" cy="2047994"/>
          </a:xfrm>
          <a:prstGeom prst="roundRect">
            <a:avLst>
              <a:gd name="adj" fmla="val 4652"/>
            </a:avLst>
          </a:prstGeom>
          <a:solidFill>
            <a:srgbClr val="F7EDD4"/>
          </a:solidFill>
          <a:ln w="7620">
            <a:solidFill>
              <a:srgbClr val="DDD3BA"/>
            </a:solidFill>
            <a:prstDash val="solid"/>
          </a:ln>
        </p:spPr>
      </p:sp>
      <p:sp>
        <p:nvSpPr>
          <p:cNvPr id="8" name="Text 5"/>
          <p:cNvSpPr/>
          <p:nvPr/>
        </p:nvSpPr>
        <p:spPr>
          <a:xfrm>
            <a:off x="4919901" y="36024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Technique</a:t>
            </a:r>
            <a:endParaRPr lang="en-US" sz="2200" dirty="0"/>
          </a:p>
        </p:txBody>
      </p:sp>
      <p:sp>
        <p:nvSpPr>
          <p:cNvPr id="9" name="Text 6"/>
          <p:cNvSpPr/>
          <p:nvPr/>
        </p:nvSpPr>
        <p:spPr>
          <a:xfrm>
            <a:off x="4919901" y="4092893"/>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Store solutions to subproblems to avoid redundant computations</a:t>
            </a:r>
            <a:endParaRPr lang="en-US" sz="1750" dirty="0"/>
          </a:p>
        </p:txBody>
      </p:sp>
      <p:sp>
        <p:nvSpPr>
          <p:cNvPr id="10" name="Shape 7"/>
          <p:cNvSpPr/>
          <p:nvPr/>
        </p:nvSpPr>
        <p:spPr>
          <a:xfrm>
            <a:off x="793790" y="5642848"/>
            <a:ext cx="7556421" cy="1685092"/>
          </a:xfrm>
          <a:prstGeom prst="roundRect">
            <a:avLst>
              <a:gd name="adj" fmla="val 5654"/>
            </a:avLst>
          </a:prstGeom>
          <a:solidFill>
            <a:srgbClr val="F7EDD4"/>
          </a:solidFill>
          <a:ln w="7620">
            <a:solidFill>
              <a:srgbClr val="DDD3BA"/>
            </a:solidFill>
            <a:prstDash val="solid"/>
          </a:ln>
        </p:spPr>
      </p:sp>
      <p:sp>
        <p:nvSpPr>
          <p:cNvPr id="11" name="Text 8"/>
          <p:cNvSpPr/>
          <p:nvPr/>
        </p:nvSpPr>
        <p:spPr>
          <a:xfrm>
            <a:off x="1028224" y="587728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Applications</a:t>
            </a:r>
            <a:endParaRPr lang="en-US" sz="2200" dirty="0"/>
          </a:p>
        </p:txBody>
      </p:sp>
      <p:sp>
        <p:nvSpPr>
          <p:cNvPr id="12" name="Text 9"/>
          <p:cNvSpPr/>
          <p:nvPr/>
        </p:nvSpPr>
        <p:spPr>
          <a:xfrm>
            <a:off x="1028224" y="6367701"/>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Optimization problems, sequence alignment in bioinformatics, resource allocation</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725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Greedy Algorithms: Making Optimal Choices</a:t>
            </a:r>
            <a:endParaRPr lang="en-US" sz="4450" dirty="0"/>
          </a:p>
        </p:txBody>
      </p:sp>
      <p:sp>
        <p:nvSpPr>
          <p:cNvPr id="4" name="Shape 1"/>
          <p:cNvSpPr/>
          <p:nvPr/>
        </p:nvSpPr>
        <p:spPr>
          <a:xfrm>
            <a:off x="6605111" y="2624971"/>
            <a:ext cx="30480" cy="4737378"/>
          </a:xfrm>
          <a:prstGeom prst="roundRect">
            <a:avLst>
              <a:gd name="adj" fmla="val 312558"/>
            </a:avLst>
          </a:prstGeom>
          <a:solidFill>
            <a:srgbClr val="DDD3BA"/>
          </a:solidFill>
          <a:ln/>
        </p:spPr>
      </p:sp>
      <p:sp>
        <p:nvSpPr>
          <p:cNvPr id="5" name="Shape 2"/>
          <p:cNvSpPr/>
          <p:nvPr/>
        </p:nvSpPr>
        <p:spPr>
          <a:xfrm>
            <a:off x="6845022" y="3120033"/>
            <a:ext cx="793790" cy="30480"/>
          </a:xfrm>
          <a:prstGeom prst="roundRect">
            <a:avLst>
              <a:gd name="adj" fmla="val 312558"/>
            </a:avLst>
          </a:prstGeom>
          <a:solidFill>
            <a:srgbClr val="DDD3BA"/>
          </a:solidFill>
          <a:ln/>
        </p:spPr>
      </p:sp>
      <p:sp>
        <p:nvSpPr>
          <p:cNvPr id="6" name="Shape 3"/>
          <p:cNvSpPr/>
          <p:nvPr/>
        </p:nvSpPr>
        <p:spPr>
          <a:xfrm>
            <a:off x="6365200" y="2880122"/>
            <a:ext cx="510302" cy="510302"/>
          </a:xfrm>
          <a:prstGeom prst="roundRect">
            <a:avLst>
              <a:gd name="adj" fmla="val 18669"/>
            </a:avLst>
          </a:prstGeom>
          <a:solidFill>
            <a:srgbClr val="F7EDD4"/>
          </a:solidFill>
          <a:ln w="7620">
            <a:solidFill>
              <a:srgbClr val="DDD3BA"/>
            </a:solidFill>
            <a:prstDash val="solid"/>
          </a:ln>
        </p:spPr>
      </p:sp>
      <p:sp>
        <p:nvSpPr>
          <p:cNvPr id="7" name="Text 4"/>
          <p:cNvSpPr/>
          <p:nvPr/>
        </p:nvSpPr>
        <p:spPr>
          <a:xfrm>
            <a:off x="6544389" y="2965133"/>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8" name="Text 5"/>
          <p:cNvSpPr/>
          <p:nvPr/>
        </p:nvSpPr>
        <p:spPr>
          <a:xfrm>
            <a:off x="7867888" y="28517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Principle</a:t>
            </a:r>
            <a:endParaRPr lang="en-US" sz="2200" dirty="0"/>
          </a:p>
        </p:txBody>
      </p:sp>
      <p:sp>
        <p:nvSpPr>
          <p:cNvPr id="9" name="Text 6"/>
          <p:cNvSpPr/>
          <p:nvPr/>
        </p:nvSpPr>
        <p:spPr>
          <a:xfrm>
            <a:off x="7867888" y="3342203"/>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Make locally optimal choices at each stage</a:t>
            </a:r>
            <a:endParaRPr lang="en-US" sz="1750" dirty="0"/>
          </a:p>
        </p:txBody>
      </p:sp>
      <p:sp>
        <p:nvSpPr>
          <p:cNvPr id="10" name="Shape 7"/>
          <p:cNvSpPr/>
          <p:nvPr/>
        </p:nvSpPr>
        <p:spPr>
          <a:xfrm>
            <a:off x="6845022" y="4653796"/>
            <a:ext cx="793790" cy="30480"/>
          </a:xfrm>
          <a:prstGeom prst="roundRect">
            <a:avLst>
              <a:gd name="adj" fmla="val 312558"/>
            </a:avLst>
          </a:prstGeom>
          <a:solidFill>
            <a:srgbClr val="DDD3BA"/>
          </a:solidFill>
          <a:ln/>
        </p:spPr>
      </p:sp>
      <p:sp>
        <p:nvSpPr>
          <p:cNvPr id="11" name="Shape 8"/>
          <p:cNvSpPr/>
          <p:nvPr/>
        </p:nvSpPr>
        <p:spPr>
          <a:xfrm>
            <a:off x="6365200" y="4413885"/>
            <a:ext cx="510302" cy="510302"/>
          </a:xfrm>
          <a:prstGeom prst="roundRect">
            <a:avLst>
              <a:gd name="adj" fmla="val 18669"/>
            </a:avLst>
          </a:prstGeom>
          <a:solidFill>
            <a:srgbClr val="F7EDD4"/>
          </a:solidFill>
          <a:ln w="7620">
            <a:solidFill>
              <a:srgbClr val="DDD3BA"/>
            </a:solidFill>
            <a:prstDash val="solid"/>
          </a:ln>
        </p:spPr>
      </p:sp>
      <p:sp>
        <p:nvSpPr>
          <p:cNvPr id="12" name="Text 9"/>
          <p:cNvSpPr/>
          <p:nvPr/>
        </p:nvSpPr>
        <p:spPr>
          <a:xfrm>
            <a:off x="6515576" y="4498896"/>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13" name="Text 10"/>
          <p:cNvSpPr/>
          <p:nvPr/>
        </p:nvSpPr>
        <p:spPr>
          <a:xfrm>
            <a:off x="7867888" y="4385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Goal</a:t>
            </a:r>
            <a:endParaRPr lang="en-US" sz="2200" dirty="0"/>
          </a:p>
        </p:txBody>
      </p:sp>
      <p:sp>
        <p:nvSpPr>
          <p:cNvPr id="14" name="Text 11"/>
          <p:cNvSpPr/>
          <p:nvPr/>
        </p:nvSpPr>
        <p:spPr>
          <a:xfrm>
            <a:off x="7867888" y="4875967"/>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Find a global optimum through a series of local optima</a:t>
            </a:r>
            <a:endParaRPr lang="en-US" sz="1750" dirty="0"/>
          </a:p>
        </p:txBody>
      </p:sp>
      <p:sp>
        <p:nvSpPr>
          <p:cNvPr id="15" name="Shape 12"/>
          <p:cNvSpPr/>
          <p:nvPr/>
        </p:nvSpPr>
        <p:spPr>
          <a:xfrm>
            <a:off x="6845022" y="6187559"/>
            <a:ext cx="793790" cy="30480"/>
          </a:xfrm>
          <a:prstGeom prst="roundRect">
            <a:avLst>
              <a:gd name="adj" fmla="val 312558"/>
            </a:avLst>
          </a:prstGeom>
          <a:solidFill>
            <a:srgbClr val="DDD3BA"/>
          </a:solidFill>
          <a:ln/>
        </p:spPr>
      </p:sp>
      <p:sp>
        <p:nvSpPr>
          <p:cNvPr id="16" name="Shape 13"/>
          <p:cNvSpPr/>
          <p:nvPr/>
        </p:nvSpPr>
        <p:spPr>
          <a:xfrm>
            <a:off x="6365200" y="5947648"/>
            <a:ext cx="510302" cy="510302"/>
          </a:xfrm>
          <a:prstGeom prst="roundRect">
            <a:avLst>
              <a:gd name="adj" fmla="val 18669"/>
            </a:avLst>
          </a:prstGeom>
          <a:solidFill>
            <a:srgbClr val="F7EDD4"/>
          </a:solidFill>
          <a:ln w="7620">
            <a:solidFill>
              <a:srgbClr val="DDD3BA"/>
            </a:solidFill>
            <a:prstDash val="solid"/>
          </a:ln>
        </p:spPr>
      </p:sp>
      <p:sp>
        <p:nvSpPr>
          <p:cNvPr id="17" name="Text 14"/>
          <p:cNvSpPr/>
          <p:nvPr/>
        </p:nvSpPr>
        <p:spPr>
          <a:xfrm>
            <a:off x="6515576" y="6032659"/>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8" name="Text 15"/>
          <p:cNvSpPr/>
          <p:nvPr/>
        </p:nvSpPr>
        <p:spPr>
          <a:xfrm>
            <a:off x="7867888" y="591931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Applications</a:t>
            </a:r>
            <a:endParaRPr lang="en-US" sz="2200" dirty="0"/>
          </a:p>
        </p:txBody>
      </p:sp>
      <p:sp>
        <p:nvSpPr>
          <p:cNvPr id="19" name="Text 16"/>
          <p:cNvSpPr/>
          <p:nvPr/>
        </p:nvSpPr>
        <p:spPr>
          <a:xfrm>
            <a:off x="7867888" y="6409730"/>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Huffman coding, Dijkstra's shortest path, scheduling problems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3036" y="763310"/>
            <a:ext cx="7730728" cy="1893094"/>
          </a:xfrm>
          <a:prstGeom prst="rect">
            <a:avLst/>
          </a:prstGeom>
          <a:noFill/>
          <a:ln/>
        </p:spPr>
        <p:txBody>
          <a:bodyPr wrap="square" lIns="0" tIns="0" rIns="0" bIns="0" rtlCol="0" anchor="t"/>
          <a:lstStyle/>
          <a:p>
            <a:pPr marL="0" indent="0">
              <a:lnSpc>
                <a:spcPts val="4950"/>
              </a:lnSpc>
              <a:buNone/>
            </a:pPr>
            <a:r>
              <a:rPr lang="en-US" sz="3950" dirty="0">
                <a:solidFill>
                  <a:srgbClr val="5C4E3D"/>
                </a:solidFill>
                <a:latin typeface="Libre Baskerville" pitchFamily="34" charset="0"/>
                <a:ea typeface="Libre Baskerville" pitchFamily="34" charset="-122"/>
                <a:cs typeface="Libre Baskerville" pitchFamily="34" charset="-120"/>
              </a:rPr>
              <a:t>Graph Algorithms: Navigating Complex Networks</a:t>
            </a:r>
            <a:endParaRPr lang="en-US" sz="3950" dirty="0"/>
          </a:p>
        </p:txBody>
      </p:sp>
      <p:pic>
        <p:nvPicPr>
          <p:cNvPr id="4" name="Image 1" descr="preencoded.png"/>
          <p:cNvPicPr>
            <a:picLocks noChangeAspect="1"/>
          </p:cNvPicPr>
          <p:nvPr/>
        </p:nvPicPr>
        <p:blipFill>
          <a:blip r:embed="rId4"/>
          <a:stretch>
            <a:fillRect/>
          </a:stretch>
        </p:blipFill>
        <p:spPr>
          <a:xfrm>
            <a:off x="6193036" y="2959179"/>
            <a:ext cx="504706" cy="504706"/>
          </a:xfrm>
          <a:prstGeom prst="rect">
            <a:avLst/>
          </a:prstGeom>
        </p:spPr>
      </p:pic>
      <p:sp>
        <p:nvSpPr>
          <p:cNvPr id="5" name="Text 1"/>
          <p:cNvSpPr/>
          <p:nvPr/>
        </p:nvSpPr>
        <p:spPr>
          <a:xfrm>
            <a:off x="6193036" y="3665696"/>
            <a:ext cx="3241238" cy="315516"/>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Depth-First Search (DFS)</a:t>
            </a:r>
            <a:endParaRPr lang="en-US" sz="1950" dirty="0"/>
          </a:p>
        </p:txBody>
      </p:sp>
      <p:sp>
        <p:nvSpPr>
          <p:cNvPr id="6" name="Text 2"/>
          <p:cNvSpPr/>
          <p:nvPr/>
        </p:nvSpPr>
        <p:spPr>
          <a:xfrm>
            <a:off x="6193036" y="4102298"/>
            <a:ext cx="3713917" cy="646033"/>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Explores as far as possible along each branch before backtracking</a:t>
            </a:r>
            <a:endParaRPr lang="en-US" sz="1550" dirty="0"/>
          </a:p>
        </p:txBody>
      </p:sp>
      <p:pic>
        <p:nvPicPr>
          <p:cNvPr id="7" name="Image 2" descr="preencoded.png"/>
          <p:cNvPicPr>
            <a:picLocks noChangeAspect="1"/>
          </p:cNvPicPr>
          <p:nvPr/>
        </p:nvPicPr>
        <p:blipFill>
          <a:blip r:embed="rId5"/>
          <a:stretch>
            <a:fillRect/>
          </a:stretch>
        </p:blipFill>
        <p:spPr>
          <a:xfrm>
            <a:off x="10209728" y="2959179"/>
            <a:ext cx="504706" cy="504706"/>
          </a:xfrm>
          <a:prstGeom prst="rect">
            <a:avLst/>
          </a:prstGeom>
        </p:spPr>
      </p:pic>
      <p:sp>
        <p:nvSpPr>
          <p:cNvPr id="8" name="Text 3"/>
          <p:cNvSpPr/>
          <p:nvPr/>
        </p:nvSpPr>
        <p:spPr>
          <a:xfrm>
            <a:off x="10209728" y="3665696"/>
            <a:ext cx="3440311" cy="315516"/>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Breadth-First Search (BFS)</a:t>
            </a:r>
            <a:endParaRPr lang="en-US" sz="1950" dirty="0"/>
          </a:p>
        </p:txBody>
      </p:sp>
      <p:sp>
        <p:nvSpPr>
          <p:cNvPr id="9" name="Text 4"/>
          <p:cNvSpPr/>
          <p:nvPr/>
        </p:nvSpPr>
        <p:spPr>
          <a:xfrm>
            <a:off x="10209728" y="4102298"/>
            <a:ext cx="3714036" cy="969050"/>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Explores all neighbor nodes at the present depth before moving to nodes at the next depth level</a:t>
            </a:r>
            <a:endParaRPr lang="en-US" sz="1550" dirty="0"/>
          </a:p>
        </p:txBody>
      </p:sp>
      <p:pic>
        <p:nvPicPr>
          <p:cNvPr id="10" name="Image 3" descr="preencoded.png"/>
          <p:cNvPicPr>
            <a:picLocks noChangeAspect="1"/>
          </p:cNvPicPr>
          <p:nvPr/>
        </p:nvPicPr>
        <p:blipFill>
          <a:blip r:embed="rId6"/>
          <a:stretch>
            <a:fillRect/>
          </a:stretch>
        </p:blipFill>
        <p:spPr>
          <a:xfrm>
            <a:off x="6193036" y="5677019"/>
            <a:ext cx="504706" cy="504706"/>
          </a:xfrm>
          <a:prstGeom prst="rect">
            <a:avLst/>
          </a:prstGeom>
        </p:spPr>
      </p:pic>
      <p:sp>
        <p:nvSpPr>
          <p:cNvPr id="11" name="Text 5"/>
          <p:cNvSpPr/>
          <p:nvPr/>
        </p:nvSpPr>
        <p:spPr>
          <a:xfrm>
            <a:off x="6193036" y="6383536"/>
            <a:ext cx="3237548" cy="315516"/>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Shortest Path Algorithms</a:t>
            </a:r>
            <a:endParaRPr lang="en-US" sz="1950" dirty="0"/>
          </a:p>
        </p:txBody>
      </p:sp>
      <p:sp>
        <p:nvSpPr>
          <p:cNvPr id="12" name="Text 6"/>
          <p:cNvSpPr/>
          <p:nvPr/>
        </p:nvSpPr>
        <p:spPr>
          <a:xfrm>
            <a:off x="6193036" y="6820138"/>
            <a:ext cx="3713917" cy="646033"/>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Dijkstra's and Bellman-Ford algorithms for finding optimal routes</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671632"/>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Divide and Conquer: Breaking Down Problems</a:t>
            </a:r>
            <a:endParaRPr lang="en-US" sz="4450" dirty="0"/>
          </a:p>
        </p:txBody>
      </p:sp>
      <p:pic>
        <p:nvPicPr>
          <p:cNvPr id="3" name="Image 0" descr="preencoded.png"/>
          <p:cNvPicPr>
            <a:picLocks noChangeAspect="1"/>
          </p:cNvPicPr>
          <p:nvPr/>
        </p:nvPicPr>
        <p:blipFill>
          <a:blip r:embed="rId3"/>
          <a:stretch>
            <a:fillRect/>
          </a:stretch>
        </p:blipFill>
        <p:spPr>
          <a:xfrm>
            <a:off x="2978348" y="2542818"/>
            <a:ext cx="2152055" cy="1306949"/>
          </a:xfrm>
          <a:prstGeom prst="rect">
            <a:avLst/>
          </a:prstGeom>
        </p:spPr>
      </p:pic>
      <p:sp>
        <p:nvSpPr>
          <p:cNvPr id="4" name="Text 1"/>
          <p:cNvSpPr/>
          <p:nvPr/>
        </p:nvSpPr>
        <p:spPr>
          <a:xfrm>
            <a:off x="3991094" y="3131463"/>
            <a:ext cx="126444" cy="453509"/>
          </a:xfrm>
          <a:prstGeom prst="rect">
            <a:avLst/>
          </a:prstGeom>
          <a:noFill/>
          <a:ln/>
        </p:spPr>
        <p:txBody>
          <a:bodyPr wrap="none" lIns="0" tIns="0" rIns="0" bIns="0" rtlCol="0" anchor="t"/>
          <a:lstStyle/>
          <a:p>
            <a:pPr marL="0" indent="0" algn="ctr">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1</a:t>
            </a:r>
            <a:endParaRPr lang="en-US" sz="2200" dirty="0"/>
          </a:p>
        </p:txBody>
      </p:sp>
      <p:sp>
        <p:nvSpPr>
          <p:cNvPr id="5" name="Text 2"/>
          <p:cNvSpPr/>
          <p:nvPr/>
        </p:nvSpPr>
        <p:spPr>
          <a:xfrm>
            <a:off x="5357217" y="27696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Divide</a:t>
            </a:r>
            <a:endParaRPr lang="en-US" sz="2200" dirty="0"/>
          </a:p>
        </p:txBody>
      </p:sp>
      <p:sp>
        <p:nvSpPr>
          <p:cNvPr id="6" name="Text 3"/>
          <p:cNvSpPr/>
          <p:nvPr/>
        </p:nvSpPr>
        <p:spPr>
          <a:xfrm>
            <a:off x="5357217" y="3260050"/>
            <a:ext cx="4648438"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Break the problem into smaller subproblems</a:t>
            </a:r>
            <a:endParaRPr lang="en-US" sz="1750" dirty="0"/>
          </a:p>
        </p:txBody>
      </p:sp>
      <p:sp>
        <p:nvSpPr>
          <p:cNvPr id="7" name="Shape 4"/>
          <p:cNvSpPr/>
          <p:nvPr/>
        </p:nvSpPr>
        <p:spPr>
          <a:xfrm>
            <a:off x="5187077" y="3862864"/>
            <a:ext cx="8592860" cy="15240"/>
          </a:xfrm>
          <a:prstGeom prst="roundRect">
            <a:avLst>
              <a:gd name="adj" fmla="val 625116"/>
            </a:avLst>
          </a:prstGeom>
          <a:solidFill>
            <a:srgbClr val="DDD3BA"/>
          </a:solidFill>
          <a:ln/>
        </p:spPr>
      </p:sp>
      <p:pic>
        <p:nvPicPr>
          <p:cNvPr id="8" name="Image 1" descr="preencoded.png"/>
          <p:cNvPicPr>
            <a:picLocks noChangeAspect="1"/>
          </p:cNvPicPr>
          <p:nvPr/>
        </p:nvPicPr>
        <p:blipFill>
          <a:blip r:embed="rId4"/>
          <a:stretch>
            <a:fillRect/>
          </a:stretch>
        </p:blipFill>
        <p:spPr>
          <a:xfrm>
            <a:off x="1902381" y="3906441"/>
            <a:ext cx="4304109" cy="1306949"/>
          </a:xfrm>
          <a:prstGeom prst="rect">
            <a:avLst/>
          </a:prstGeom>
        </p:spPr>
      </p:pic>
      <p:sp>
        <p:nvSpPr>
          <p:cNvPr id="9" name="Text 5"/>
          <p:cNvSpPr/>
          <p:nvPr/>
        </p:nvSpPr>
        <p:spPr>
          <a:xfrm>
            <a:off x="3967043" y="4333161"/>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2</a:t>
            </a:r>
            <a:endParaRPr lang="en-US" sz="2200" dirty="0"/>
          </a:p>
        </p:txBody>
      </p:sp>
      <p:sp>
        <p:nvSpPr>
          <p:cNvPr id="10" name="Text 6"/>
          <p:cNvSpPr/>
          <p:nvPr/>
        </p:nvSpPr>
        <p:spPr>
          <a:xfrm>
            <a:off x="6433304" y="41332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Conquer</a:t>
            </a:r>
            <a:endParaRPr lang="en-US" sz="2200" dirty="0"/>
          </a:p>
        </p:txBody>
      </p:sp>
      <p:sp>
        <p:nvSpPr>
          <p:cNvPr id="11" name="Text 7"/>
          <p:cNvSpPr/>
          <p:nvPr/>
        </p:nvSpPr>
        <p:spPr>
          <a:xfrm>
            <a:off x="6433304" y="4623673"/>
            <a:ext cx="319801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Solve subproblems recursively</a:t>
            </a:r>
            <a:endParaRPr lang="en-US" sz="1750" dirty="0"/>
          </a:p>
        </p:txBody>
      </p:sp>
      <p:sp>
        <p:nvSpPr>
          <p:cNvPr id="12" name="Shape 8"/>
          <p:cNvSpPr/>
          <p:nvPr/>
        </p:nvSpPr>
        <p:spPr>
          <a:xfrm>
            <a:off x="6263164" y="5226487"/>
            <a:ext cx="7516773" cy="15240"/>
          </a:xfrm>
          <a:prstGeom prst="roundRect">
            <a:avLst>
              <a:gd name="adj" fmla="val 625116"/>
            </a:avLst>
          </a:prstGeom>
          <a:solidFill>
            <a:srgbClr val="DDD3BA"/>
          </a:solidFill>
          <a:ln/>
        </p:spPr>
      </p:sp>
      <p:pic>
        <p:nvPicPr>
          <p:cNvPr id="13" name="Image 2" descr="preencoded.png"/>
          <p:cNvPicPr>
            <a:picLocks noChangeAspect="1"/>
          </p:cNvPicPr>
          <p:nvPr/>
        </p:nvPicPr>
        <p:blipFill>
          <a:blip r:embed="rId5"/>
          <a:stretch>
            <a:fillRect/>
          </a:stretch>
        </p:blipFill>
        <p:spPr>
          <a:xfrm>
            <a:off x="826294" y="5270063"/>
            <a:ext cx="6456164" cy="1306949"/>
          </a:xfrm>
          <a:prstGeom prst="rect">
            <a:avLst/>
          </a:prstGeom>
        </p:spPr>
      </p:pic>
      <p:sp>
        <p:nvSpPr>
          <p:cNvPr id="14" name="Text 9"/>
          <p:cNvSpPr/>
          <p:nvPr/>
        </p:nvSpPr>
        <p:spPr>
          <a:xfrm>
            <a:off x="3966924" y="5696783"/>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3</a:t>
            </a:r>
            <a:endParaRPr lang="en-US" sz="2200" dirty="0"/>
          </a:p>
        </p:txBody>
      </p:sp>
      <p:sp>
        <p:nvSpPr>
          <p:cNvPr id="15" name="Text 10"/>
          <p:cNvSpPr/>
          <p:nvPr/>
        </p:nvSpPr>
        <p:spPr>
          <a:xfrm>
            <a:off x="7509272" y="54968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Combine</a:t>
            </a:r>
            <a:endParaRPr lang="en-US" sz="2200" dirty="0"/>
          </a:p>
        </p:txBody>
      </p:sp>
      <p:sp>
        <p:nvSpPr>
          <p:cNvPr id="16" name="Text 11"/>
          <p:cNvSpPr/>
          <p:nvPr/>
        </p:nvSpPr>
        <p:spPr>
          <a:xfrm>
            <a:off x="7509272" y="5987296"/>
            <a:ext cx="471035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Merge solutions to solve the original problem</a:t>
            </a:r>
            <a:endParaRPr lang="en-US" sz="1750" dirty="0"/>
          </a:p>
        </p:txBody>
      </p:sp>
      <p:sp>
        <p:nvSpPr>
          <p:cNvPr id="17" name="Text 12"/>
          <p:cNvSpPr/>
          <p:nvPr/>
        </p:nvSpPr>
        <p:spPr>
          <a:xfrm>
            <a:off x="793790" y="6832163"/>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This approach is used in algorithms like Merge Sort, which breaks down the sorting problem into smaller parts, sorts them, and then combines the results.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Importance of Data Structures and Algorithms</a:t>
            </a:r>
            <a:endParaRPr lang="en-US" sz="4450" dirty="0"/>
          </a:p>
        </p:txBody>
      </p:sp>
      <p:sp>
        <p:nvSpPr>
          <p:cNvPr id="3" name="Text 1"/>
          <p:cNvSpPr/>
          <p:nvPr/>
        </p:nvSpPr>
        <p:spPr>
          <a:xfrm>
            <a:off x="793790" y="3988594"/>
            <a:ext cx="3379232"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Resource Optimization</a:t>
            </a:r>
            <a:endParaRPr lang="en-US" sz="2200" dirty="0"/>
          </a:p>
        </p:txBody>
      </p:sp>
      <p:sp>
        <p:nvSpPr>
          <p:cNvPr id="4" name="Text 2"/>
          <p:cNvSpPr/>
          <p:nvPr/>
        </p:nvSpPr>
        <p:spPr>
          <a:xfrm>
            <a:off x="793790"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Enhance utilization of time and space, resulting in efficient data management and faster processing in applications.</a:t>
            </a:r>
            <a:endParaRPr lang="en-US" sz="1750" dirty="0"/>
          </a:p>
        </p:txBody>
      </p:sp>
      <p:sp>
        <p:nvSpPr>
          <p:cNvPr id="5" name="Text 3"/>
          <p:cNvSpPr/>
          <p:nvPr/>
        </p:nvSpPr>
        <p:spPr>
          <a:xfrm>
            <a:off x="5332928"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Scalability</a:t>
            </a:r>
            <a:endParaRPr lang="en-US" sz="2200" dirty="0"/>
          </a:p>
        </p:txBody>
      </p:sp>
      <p:sp>
        <p:nvSpPr>
          <p:cNvPr id="6" name="Text 4"/>
          <p:cNvSpPr/>
          <p:nvPr/>
        </p:nvSpPr>
        <p:spPr>
          <a:xfrm>
            <a:off x="5332928"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Efficient algorithms and optimized data structures ensure applications can handle larger data sizes without performance issues.</a:t>
            </a:r>
            <a:endParaRPr lang="en-US" sz="1750" dirty="0"/>
          </a:p>
        </p:txBody>
      </p:sp>
      <p:sp>
        <p:nvSpPr>
          <p:cNvPr id="7" name="Text 5"/>
          <p:cNvSpPr/>
          <p:nvPr/>
        </p:nvSpPr>
        <p:spPr>
          <a:xfrm>
            <a:off x="9872067"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Problem-Solving</a:t>
            </a:r>
            <a:endParaRPr lang="en-US" sz="2200" dirty="0"/>
          </a:p>
        </p:txBody>
      </p:sp>
      <p:sp>
        <p:nvSpPr>
          <p:cNvPr id="8" name="Text 6"/>
          <p:cNvSpPr/>
          <p:nvPr/>
        </p:nvSpPr>
        <p:spPr>
          <a:xfrm>
            <a:off x="9872067" y="456973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Provide frameworks for solving complex computational problems effectively across various domains.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Understanding Data Structures</a:t>
            </a:r>
            <a:endParaRPr lang="en-US" sz="4450" dirty="0"/>
          </a:p>
        </p:txBody>
      </p:sp>
      <p:sp>
        <p:nvSpPr>
          <p:cNvPr id="4" name="Shape 1"/>
          <p:cNvSpPr/>
          <p:nvPr/>
        </p:nvSpPr>
        <p:spPr>
          <a:xfrm>
            <a:off x="6280190" y="3119676"/>
            <a:ext cx="396835" cy="396835"/>
          </a:xfrm>
          <a:prstGeom prst="roundRect">
            <a:avLst>
              <a:gd name="adj" fmla="val 24007"/>
            </a:avLst>
          </a:prstGeom>
          <a:solidFill>
            <a:srgbClr val="F7EDD4"/>
          </a:solidFill>
          <a:ln w="7620">
            <a:solidFill>
              <a:srgbClr val="DDD3BA"/>
            </a:solidFill>
            <a:prstDash val="solid"/>
          </a:ln>
        </p:spPr>
      </p:sp>
      <p:sp>
        <p:nvSpPr>
          <p:cNvPr id="5" name="Text 2"/>
          <p:cNvSpPr/>
          <p:nvPr/>
        </p:nvSpPr>
        <p:spPr>
          <a:xfrm>
            <a:off x="6903839"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Definition</a:t>
            </a:r>
            <a:endParaRPr lang="en-US" sz="2200" dirty="0"/>
          </a:p>
        </p:txBody>
      </p:sp>
      <p:sp>
        <p:nvSpPr>
          <p:cNvPr id="6" name="Text 3"/>
          <p:cNvSpPr/>
          <p:nvPr/>
        </p:nvSpPr>
        <p:spPr>
          <a:xfrm>
            <a:off x="6903839" y="3610094"/>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Specialized formats for organizing, managing, and storing data efficiently</a:t>
            </a:r>
            <a:endParaRPr lang="en-US" sz="1750" dirty="0"/>
          </a:p>
        </p:txBody>
      </p:sp>
      <p:sp>
        <p:nvSpPr>
          <p:cNvPr id="7" name="Shape 4"/>
          <p:cNvSpPr/>
          <p:nvPr/>
        </p:nvSpPr>
        <p:spPr>
          <a:xfrm>
            <a:off x="10171867" y="3119676"/>
            <a:ext cx="396835" cy="396835"/>
          </a:xfrm>
          <a:prstGeom prst="roundRect">
            <a:avLst>
              <a:gd name="adj" fmla="val 24007"/>
            </a:avLst>
          </a:prstGeom>
          <a:solidFill>
            <a:srgbClr val="F7EDD4"/>
          </a:solidFill>
          <a:ln w="7620">
            <a:solidFill>
              <a:srgbClr val="DDD3BA"/>
            </a:solidFill>
            <a:prstDash val="solid"/>
          </a:ln>
        </p:spPr>
      </p:sp>
      <p:sp>
        <p:nvSpPr>
          <p:cNvPr id="8" name="Text 5"/>
          <p:cNvSpPr/>
          <p:nvPr/>
        </p:nvSpPr>
        <p:spPr>
          <a:xfrm>
            <a:off x="10795516"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Purpose</a:t>
            </a:r>
            <a:endParaRPr lang="en-US" sz="2200" dirty="0"/>
          </a:p>
        </p:txBody>
      </p:sp>
      <p:sp>
        <p:nvSpPr>
          <p:cNvPr id="9" name="Text 6"/>
          <p:cNvSpPr/>
          <p:nvPr/>
        </p:nvSpPr>
        <p:spPr>
          <a:xfrm>
            <a:off x="10795516" y="3610094"/>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Enable efficient access and modification of data</a:t>
            </a:r>
            <a:endParaRPr lang="en-US" sz="1750" dirty="0"/>
          </a:p>
        </p:txBody>
      </p:sp>
      <p:sp>
        <p:nvSpPr>
          <p:cNvPr id="10" name="Shape 7"/>
          <p:cNvSpPr/>
          <p:nvPr/>
        </p:nvSpPr>
        <p:spPr>
          <a:xfrm>
            <a:off x="6280190" y="5180767"/>
            <a:ext cx="396835" cy="396835"/>
          </a:xfrm>
          <a:prstGeom prst="roundRect">
            <a:avLst>
              <a:gd name="adj" fmla="val 24007"/>
            </a:avLst>
          </a:prstGeom>
          <a:solidFill>
            <a:srgbClr val="F7EDD4"/>
          </a:solidFill>
          <a:ln w="7620">
            <a:solidFill>
              <a:srgbClr val="DDD3BA"/>
            </a:solidFill>
            <a:prstDash val="solid"/>
          </a:ln>
        </p:spPr>
      </p:sp>
      <p:sp>
        <p:nvSpPr>
          <p:cNvPr id="11" name="Text 8"/>
          <p:cNvSpPr/>
          <p:nvPr/>
        </p:nvSpPr>
        <p:spPr>
          <a:xfrm>
            <a:off x="6903839" y="51807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Selection Criteria</a:t>
            </a:r>
            <a:endParaRPr lang="en-US" sz="2200" dirty="0"/>
          </a:p>
        </p:txBody>
      </p:sp>
      <p:sp>
        <p:nvSpPr>
          <p:cNvPr id="12" name="Text 9"/>
          <p:cNvSpPr/>
          <p:nvPr/>
        </p:nvSpPr>
        <p:spPr>
          <a:xfrm>
            <a:off x="6903839" y="5671185"/>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Based on required operations like searching, sorting, inserting, deleting, or traversing</a:t>
            </a:r>
            <a:endParaRPr lang="en-US" sz="1750" dirty="0"/>
          </a:p>
        </p:txBody>
      </p:sp>
      <p:sp>
        <p:nvSpPr>
          <p:cNvPr id="13" name="Shape 10"/>
          <p:cNvSpPr/>
          <p:nvPr/>
        </p:nvSpPr>
        <p:spPr>
          <a:xfrm>
            <a:off x="10171867" y="5180767"/>
            <a:ext cx="396835" cy="396835"/>
          </a:xfrm>
          <a:prstGeom prst="roundRect">
            <a:avLst>
              <a:gd name="adj" fmla="val 24007"/>
            </a:avLst>
          </a:prstGeom>
          <a:solidFill>
            <a:srgbClr val="F7EDD4"/>
          </a:solidFill>
          <a:ln w="7620">
            <a:solidFill>
              <a:srgbClr val="DDD3BA"/>
            </a:solidFill>
            <a:prstDash val="solid"/>
          </a:ln>
        </p:spPr>
      </p:sp>
      <p:sp>
        <p:nvSpPr>
          <p:cNvPr id="14" name="Text 11"/>
          <p:cNvSpPr/>
          <p:nvPr/>
        </p:nvSpPr>
        <p:spPr>
          <a:xfrm>
            <a:off x="10795516" y="51807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Impact</a:t>
            </a:r>
            <a:endParaRPr lang="en-US" sz="2200" dirty="0"/>
          </a:p>
        </p:txBody>
      </p:sp>
      <p:sp>
        <p:nvSpPr>
          <p:cNvPr id="15" name="Text 12"/>
          <p:cNvSpPr/>
          <p:nvPr/>
        </p:nvSpPr>
        <p:spPr>
          <a:xfrm>
            <a:off x="10795516" y="5671185"/>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Correct choice can greatly enhance algorithm efficiency in terms of time and space complexity</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5098" y="794028"/>
            <a:ext cx="7573804" cy="2102763"/>
          </a:xfrm>
          <a:prstGeom prst="rect">
            <a:avLst/>
          </a:prstGeom>
          <a:noFill/>
          <a:ln/>
        </p:spPr>
        <p:txBody>
          <a:bodyPr wrap="square" lIns="0" tIns="0" rIns="0" bIns="0" rtlCol="0" anchor="t"/>
          <a:lstStyle/>
          <a:p>
            <a:pPr marL="0" indent="0">
              <a:lnSpc>
                <a:spcPts val="5500"/>
              </a:lnSpc>
              <a:buNone/>
            </a:pPr>
            <a:r>
              <a:rPr lang="en-US" sz="4400" dirty="0">
                <a:solidFill>
                  <a:srgbClr val="5C4E3D"/>
                </a:solidFill>
                <a:latin typeface="Libre Baskerville" pitchFamily="34" charset="0"/>
                <a:ea typeface="Libre Baskerville" pitchFamily="34" charset="-122"/>
                <a:cs typeface="Libre Baskerville" pitchFamily="34" charset="-120"/>
              </a:rPr>
              <a:t>Conclusion: Mastering Data Structures and Algorithms</a:t>
            </a:r>
            <a:endParaRPr lang="en-US" sz="4400" dirty="0"/>
          </a:p>
        </p:txBody>
      </p:sp>
      <p:sp>
        <p:nvSpPr>
          <p:cNvPr id="4" name="Shape 1"/>
          <p:cNvSpPr/>
          <p:nvPr/>
        </p:nvSpPr>
        <p:spPr>
          <a:xfrm>
            <a:off x="785098" y="3485555"/>
            <a:ext cx="392549" cy="392549"/>
          </a:xfrm>
          <a:prstGeom prst="roundRect">
            <a:avLst>
              <a:gd name="adj" fmla="val 24002"/>
            </a:avLst>
          </a:prstGeom>
          <a:solidFill>
            <a:srgbClr val="F7EDD4"/>
          </a:solidFill>
          <a:ln w="7620">
            <a:solidFill>
              <a:srgbClr val="DDD3BA"/>
            </a:solidFill>
            <a:prstDash val="solid"/>
          </a:ln>
        </p:spPr>
      </p:sp>
      <p:sp>
        <p:nvSpPr>
          <p:cNvPr id="5" name="Text 2"/>
          <p:cNvSpPr/>
          <p:nvPr/>
        </p:nvSpPr>
        <p:spPr>
          <a:xfrm>
            <a:off x="1401961" y="3485555"/>
            <a:ext cx="3057882" cy="700802"/>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Foundation of Computer Science</a:t>
            </a:r>
            <a:endParaRPr lang="en-US" sz="2200" dirty="0"/>
          </a:p>
        </p:txBody>
      </p:sp>
      <p:sp>
        <p:nvSpPr>
          <p:cNvPr id="6" name="Text 3"/>
          <p:cNvSpPr/>
          <p:nvPr/>
        </p:nvSpPr>
        <p:spPr>
          <a:xfrm>
            <a:off x="1401961" y="4320897"/>
            <a:ext cx="3057882" cy="1076563"/>
          </a:xfrm>
          <a:prstGeom prst="rect">
            <a:avLst/>
          </a:prstGeom>
          <a:noFill/>
          <a:ln/>
        </p:spPr>
        <p:txBody>
          <a:bodyPr wrap="square" lIns="0" tIns="0" rIns="0" bIns="0" rtlCol="0" anchor="t"/>
          <a:lstStyle/>
          <a:p>
            <a:pPr marL="0" indent="0">
              <a:lnSpc>
                <a:spcPts val="2800"/>
              </a:lnSpc>
              <a:buNone/>
            </a:pPr>
            <a:r>
              <a:rPr lang="en-US" sz="1750" dirty="0">
                <a:solidFill>
                  <a:srgbClr val="454240"/>
                </a:solidFill>
                <a:latin typeface="DM Sans" pitchFamily="34" charset="0"/>
                <a:ea typeface="DM Sans" pitchFamily="34" charset="-122"/>
                <a:cs typeface="DM Sans" pitchFamily="34" charset="-120"/>
              </a:rPr>
              <a:t>Essential knowledge for any programmer or software engineer</a:t>
            </a:r>
            <a:endParaRPr lang="en-US" sz="1750" dirty="0"/>
          </a:p>
        </p:txBody>
      </p:sp>
      <p:sp>
        <p:nvSpPr>
          <p:cNvPr id="7" name="Shape 4"/>
          <p:cNvSpPr/>
          <p:nvPr/>
        </p:nvSpPr>
        <p:spPr>
          <a:xfrm>
            <a:off x="4684157" y="3485555"/>
            <a:ext cx="392549" cy="392549"/>
          </a:xfrm>
          <a:prstGeom prst="roundRect">
            <a:avLst>
              <a:gd name="adj" fmla="val 24002"/>
            </a:avLst>
          </a:prstGeom>
          <a:solidFill>
            <a:srgbClr val="F7EDD4"/>
          </a:solidFill>
          <a:ln w="7620">
            <a:solidFill>
              <a:srgbClr val="DDD3BA"/>
            </a:solidFill>
            <a:prstDash val="solid"/>
          </a:ln>
        </p:spPr>
      </p:sp>
      <p:sp>
        <p:nvSpPr>
          <p:cNvPr id="8" name="Text 5"/>
          <p:cNvSpPr/>
          <p:nvPr/>
        </p:nvSpPr>
        <p:spPr>
          <a:xfrm>
            <a:off x="5301020" y="3485555"/>
            <a:ext cx="3057882" cy="700802"/>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Continuous Learning</a:t>
            </a:r>
            <a:endParaRPr lang="en-US" sz="2200" dirty="0"/>
          </a:p>
        </p:txBody>
      </p:sp>
      <p:sp>
        <p:nvSpPr>
          <p:cNvPr id="9" name="Text 6"/>
          <p:cNvSpPr/>
          <p:nvPr/>
        </p:nvSpPr>
        <p:spPr>
          <a:xfrm>
            <a:off x="5301020" y="4320897"/>
            <a:ext cx="3057882" cy="1076563"/>
          </a:xfrm>
          <a:prstGeom prst="rect">
            <a:avLst/>
          </a:prstGeom>
          <a:noFill/>
          <a:ln/>
        </p:spPr>
        <p:txBody>
          <a:bodyPr wrap="square" lIns="0" tIns="0" rIns="0" bIns="0" rtlCol="0" anchor="t"/>
          <a:lstStyle/>
          <a:p>
            <a:pPr marL="0" indent="0">
              <a:lnSpc>
                <a:spcPts val="2800"/>
              </a:lnSpc>
              <a:buNone/>
            </a:pPr>
            <a:r>
              <a:rPr lang="en-US" sz="1750" dirty="0">
                <a:solidFill>
                  <a:srgbClr val="454240"/>
                </a:solidFill>
                <a:latin typeface="DM Sans" pitchFamily="34" charset="0"/>
                <a:ea typeface="DM Sans" pitchFamily="34" charset="-122"/>
                <a:cs typeface="DM Sans" pitchFamily="34" charset="-120"/>
              </a:rPr>
              <a:t>Field evolves with new structures and algorithms for emerging problems</a:t>
            </a:r>
            <a:endParaRPr lang="en-US" sz="1750" dirty="0"/>
          </a:p>
        </p:txBody>
      </p:sp>
      <p:sp>
        <p:nvSpPr>
          <p:cNvPr id="10" name="Shape 7"/>
          <p:cNvSpPr/>
          <p:nvPr/>
        </p:nvSpPr>
        <p:spPr>
          <a:xfrm>
            <a:off x="785098" y="5874067"/>
            <a:ext cx="392549" cy="392549"/>
          </a:xfrm>
          <a:prstGeom prst="roundRect">
            <a:avLst>
              <a:gd name="adj" fmla="val 24002"/>
            </a:avLst>
          </a:prstGeom>
          <a:solidFill>
            <a:srgbClr val="F7EDD4"/>
          </a:solidFill>
          <a:ln w="7620">
            <a:solidFill>
              <a:srgbClr val="DDD3BA"/>
            </a:solidFill>
            <a:prstDash val="solid"/>
          </a:ln>
        </p:spPr>
      </p:sp>
      <p:sp>
        <p:nvSpPr>
          <p:cNvPr id="11" name="Text 8"/>
          <p:cNvSpPr/>
          <p:nvPr/>
        </p:nvSpPr>
        <p:spPr>
          <a:xfrm>
            <a:off x="1401961" y="5874067"/>
            <a:ext cx="2967395" cy="350401"/>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Practical Application</a:t>
            </a:r>
            <a:endParaRPr lang="en-US" sz="2200" dirty="0"/>
          </a:p>
        </p:txBody>
      </p:sp>
      <p:sp>
        <p:nvSpPr>
          <p:cNvPr id="12" name="Text 9"/>
          <p:cNvSpPr/>
          <p:nvPr/>
        </p:nvSpPr>
        <p:spPr>
          <a:xfrm>
            <a:off x="1401961" y="6359009"/>
            <a:ext cx="3057882" cy="1076563"/>
          </a:xfrm>
          <a:prstGeom prst="rect">
            <a:avLst/>
          </a:prstGeom>
          <a:noFill/>
          <a:ln/>
        </p:spPr>
        <p:txBody>
          <a:bodyPr wrap="square" lIns="0" tIns="0" rIns="0" bIns="0" rtlCol="0" anchor="t"/>
          <a:lstStyle/>
          <a:p>
            <a:pPr marL="0" indent="0">
              <a:lnSpc>
                <a:spcPts val="2800"/>
              </a:lnSpc>
              <a:buNone/>
            </a:pPr>
            <a:r>
              <a:rPr lang="en-US" sz="1750" dirty="0">
                <a:solidFill>
                  <a:srgbClr val="454240"/>
                </a:solidFill>
                <a:latin typeface="DM Sans" pitchFamily="34" charset="0"/>
                <a:ea typeface="DM Sans" pitchFamily="34" charset="-122"/>
                <a:cs typeface="DM Sans" pitchFamily="34" charset="-120"/>
              </a:rPr>
              <a:t>Critical for developing efficient, scalable software solutions</a:t>
            </a:r>
            <a:endParaRPr lang="en-US" sz="1750" dirty="0"/>
          </a:p>
        </p:txBody>
      </p:sp>
      <p:sp>
        <p:nvSpPr>
          <p:cNvPr id="13" name="Shape 10"/>
          <p:cNvSpPr/>
          <p:nvPr/>
        </p:nvSpPr>
        <p:spPr>
          <a:xfrm>
            <a:off x="4684157" y="5874067"/>
            <a:ext cx="392549" cy="392549"/>
          </a:xfrm>
          <a:prstGeom prst="roundRect">
            <a:avLst>
              <a:gd name="adj" fmla="val 24002"/>
            </a:avLst>
          </a:prstGeom>
          <a:solidFill>
            <a:srgbClr val="F7EDD4"/>
          </a:solidFill>
          <a:ln w="7620">
            <a:solidFill>
              <a:srgbClr val="DDD3BA"/>
            </a:solidFill>
            <a:prstDash val="solid"/>
          </a:ln>
        </p:spPr>
      </p:sp>
      <p:sp>
        <p:nvSpPr>
          <p:cNvPr id="14" name="Text 11"/>
          <p:cNvSpPr/>
          <p:nvPr/>
        </p:nvSpPr>
        <p:spPr>
          <a:xfrm>
            <a:off x="5301020" y="5874067"/>
            <a:ext cx="3015972" cy="350401"/>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Career Advancement</a:t>
            </a:r>
            <a:endParaRPr lang="en-US" sz="2200" dirty="0"/>
          </a:p>
        </p:txBody>
      </p:sp>
      <p:sp>
        <p:nvSpPr>
          <p:cNvPr id="15" name="Text 12"/>
          <p:cNvSpPr/>
          <p:nvPr/>
        </p:nvSpPr>
        <p:spPr>
          <a:xfrm>
            <a:off x="5301020" y="6359009"/>
            <a:ext cx="3057882" cy="1076563"/>
          </a:xfrm>
          <a:prstGeom prst="rect">
            <a:avLst/>
          </a:prstGeom>
          <a:noFill/>
          <a:ln/>
        </p:spPr>
        <p:txBody>
          <a:bodyPr wrap="square" lIns="0" tIns="0" rIns="0" bIns="0" rtlCol="0" anchor="t"/>
          <a:lstStyle/>
          <a:p>
            <a:pPr marL="0" indent="0">
              <a:lnSpc>
                <a:spcPts val="2800"/>
              </a:lnSpc>
              <a:buNone/>
            </a:pPr>
            <a:r>
              <a:rPr lang="en-US" sz="1750" dirty="0">
                <a:solidFill>
                  <a:srgbClr val="454240"/>
                </a:solidFill>
                <a:latin typeface="DM Sans" pitchFamily="34" charset="0"/>
                <a:ea typeface="DM Sans" pitchFamily="34" charset="-122"/>
                <a:cs typeface="DM Sans" pitchFamily="34" charset="-120"/>
              </a:rPr>
              <a:t>Proficiency often required for technical interviews and senior roles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10473809"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Arrays: Fundamental Data Structure</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Definition</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 group of elements stored in consecutive memory regions, all of the same data type, accessed using indexes.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Advantages</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Direct element access with O(1) time complexity. Suitable for static data storage.</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Applications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Image processing, game development (e.g., chess board states), database management for fixed-size record storage.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163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Lists: Flexible Data Storage</a:t>
            </a:r>
            <a:endParaRPr lang="en-US" sz="4450" dirty="0"/>
          </a:p>
        </p:txBody>
      </p:sp>
      <p:sp>
        <p:nvSpPr>
          <p:cNvPr id="4" name="Shape 1"/>
          <p:cNvSpPr/>
          <p:nvPr/>
        </p:nvSpPr>
        <p:spPr>
          <a:xfrm>
            <a:off x="6280190" y="2469356"/>
            <a:ext cx="3664863" cy="3136702"/>
          </a:xfrm>
          <a:prstGeom prst="roundRect">
            <a:avLst>
              <a:gd name="adj" fmla="val 3037"/>
            </a:avLst>
          </a:prstGeom>
          <a:solidFill>
            <a:srgbClr val="F7EDD4"/>
          </a:solidFill>
          <a:ln w="7620">
            <a:solidFill>
              <a:srgbClr val="DDD3BA"/>
            </a:solidFill>
            <a:prstDash val="solid"/>
          </a:ln>
        </p:spPr>
      </p:sp>
      <p:sp>
        <p:nvSpPr>
          <p:cNvPr id="5" name="Text 2"/>
          <p:cNvSpPr/>
          <p:nvPr/>
        </p:nvSpPr>
        <p:spPr>
          <a:xfrm>
            <a:off x="6514624" y="27037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Key Features</a:t>
            </a:r>
            <a:endParaRPr lang="en-US" sz="2200" dirty="0"/>
          </a:p>
        </p:txBody>
      </p:sp>
      <p:sp>
        <p:nvSpPr>
          <p:cNvPr id="6" name="Text 3"/>
          <p:cNvSpPr/>
          <p:nvPr/>
        </p:nvSpPr>
        <p:spPr>
          <a:xfrm>
            <a:off x="6514624" y="3194209"/>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Mutable, sequential data structure capable of containing various data types. Dynamic size allows for growth or shrinkage as needed.</a:t>
            </a:r>
            <a:endParaRPr lang="en-US" sz="1750" dirty="0"/>
          </a:p>
        </p:txBody>
      </p:sp>
      <p:sp>
        <p:nvSpPr>
          <p:cNvPr id="7" name="Shape 4"/>
          <p:cNvSpPr/>
          <p:nvPr/>
        </p:nvSpPr>
        <p:spPr>
          <a:xfrm>
            <a:off x="10171867" y="2469356"/>
            <a:ext cx="3664863" cy="3136702"/>
          </a:xfrm>
          <a:prstGeom prst="roundRect">
            <a:avLst>
              <a:gd name="adj" fmla="val 3037"/>
            </a:avLst>
          </a:prstGeom>
          <a:solidFill>
            <a:srgbClr val="F7EDD4"/>
          </a:solidFill>
          <a:ln w="7620">
            <a:solidFill>
              <a:srgbClr val="DDD3BA"/>
            </a:solidFill>
            <a:prstDash val="solid"/>
          </a:ln>
        </p:spPr>
      </p:sp>
      <p:sp>
        <p:nvSpPr>
          <p:cNvPr id="8" name="Text 5"/>
          <p:cNvSpPr/>
          <p:nvPr/>
        </p:nvSpPr>
        <p:spPr>
          <a:xfrm>
            <a:off x="10406301" y="27037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Advantages</a:t>
            </a:r>
            <a:endParaRPr lang="en-US" sz="2200" dirty="0"/>
          </a:p>
        </p:txBody>
      </p:sp>
      <p:sp>
        <p:nvSpPr>
          <p:cNvPr id="9" name="Text 6"/>
          <p:cNvSpPr/>
          <p:nvPr/>
        </p:nvSpPr>
        <p:spPr>
          <a:xfrm>
            <a:off x="10406301" y="319420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Flexible size, multi-type element storage, index-based access, and built-in functions for enhanced versatility.</a:t>
            </a:r>
            <a:endParaRPr lang="en-US" sz="1750" dirty="0"/>
          </a:p>
        </p:txBody>
      </p:sp>
      <p:sp>
        <p:nvSpPr>
          <p:cNvPr id="10" name="Shape 7"/>
          <p:cNvSpPr/>
          <p:nvPr/>
        </p:nvSpPr>
        <p:spPr>
          <a:xfrm>
            <a:off x="6280190" y="5832872"/>
            <a:ext cx="7556421" cy="1685092"/>
          </a:xfrm>
          <a:prstGeom prst="roundRect">
            <a:avLst>
              <a:gd name="adj" fmla="val 5654"/>
            </a:avLst>
          </a:prstGeom>
          <a:solidFill>
            <a:srgbClr val="F7EDD4"/>
          </a:solidFill>
          <a:ln w="7620">
            <a:solidFill>
              <a:srgbClr val="DDD3BA"/>
            </a:solidFill>
            <a:prstDash val="solid"/>
          </a:ln>
        </p:spPr>
      </p:sp>
      <p:sp>
        <p:nvSpPr>
          <p:cNvPr id="11" name="Text 8"/>
          <p:cNvSpPr/>
          <p:nvPr/>
        </p:nvSpPr>
        <p:spPr>
          <a:xfrm>
            <a:off x="6514624" y="606730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Applications</a:t>
            </a:r>
            <a:endParaRPr lang="en-US" sz="2200" dirty="0"/>
          </a:p>
        </p:txBody>
      </p:sp>
      <p:sp>
        <p:nvSpPr>
          <p:cNvPr id="12" name="Text 9"/>
          <p:cNvSpPr/>
          <p:nvPr/>
        </p:nvSpPr>
        <p:spPr>
          <a:xfrm>
            <a:off x="6514624" y="6557724"/>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E-commerce shopping carts, matrix representation, </a:t>
            </a:r>
            <a:endParaRPr lang="en-US" sz="1750" dirty="0" smtClean="0">
              <a:solidFill>
                <a:srgbClr val="454240"/>
              </a:solidFill>
              <a:latin typeface="DM Sans" pitchFamily="34" charset="0"/>
              <a:ea typeface="DM Sans" pitchFamily="34" charset="-122"/>
              <a:cs typeface="DM Sans" pitchFamily="34" charset="-120"/>
            </a:endParaRPr>
          </a:p>
          <a:p>
            <a:pPr marL="0" indent="0">
              <a:lnSpc>
                <a:spcPts val="2850"/>
              </a:lnSpc>
              <a:buNone/>
            </a:pPr>
            <a:r>
              <a:rPr lang="en-US" sz="1750" dirty="0" smtClean="0">
                <a:solidFill>
                  <a:srgbClr val="454240"/>
                </a:solidFill>
                <a:latin typeface="DM Sans" pitchFamily="34" charset="0"/>
                <a:ea typeface="DM Sans" pitchFamily="34" charset="-122"/>
                <a:cs typeface="DM Sans" pitchFamily="34" charset="-120"/>
              </a:rPr>
              <a:t>database </a:t>
            </a:r>
            <a:r>
              <a:rPr lang="en-US" sz="1750" dirty="0">
                <a:solidFill>
                  <a:srgbClr val="454240"/>
                </a:solidFill>
                <a:latin typeface="DM Sans" pitchFamily="34" charset="0"/>
                <a:ea typeface="DM Sans" pitchFamily="34" charset="-122"/>
                <a:cs typeface="DM Sans" pitchFamily="34" charset="-120"/>
              </a:rPr>
              <a:t>management for item collection storage in data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1268"/>
            <a:ext cx="11458575"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Linked Lists: Dynamic Linear Structure</a:t>
            </a:r>
            <a:endParaRPr lang="en-US" sz="4450" dirty="0"/>
          </a:p>
        </p:txBody>
      </p:sp>
      <p:pic>
        <p:nvPicPr>
          <p:cNvPr id="4" name="Image 1" descr="preencoded.png"/>
          <p:cNvPicPr>
            <a:picLocks noChangeAspect="1"/>
          </p:cNvPicPr>
          <p:nvPr/>
        </p:nvPicPr>
        <p:blipFill>
          <a:blip r:embed="rId4"/>
          <a:stretch>
            <a:fillRect/>
          </a:stretch>
        </p:blipFill>
        <p:spPr>
          <a:xfrm>
            <a:off x="793790" y="4530209"/>
            <a:ext cx="4347567" cy="907256"/>
          </a:xfrm>
          <a:prstGeom prst="rect">
            <a:avLst/>
          </a:prstGeom>
        </p:spPr>
      </p:pic>
      <p:sp>
        <p:nvSpPr>
          <p:cNvPr id="5" name="Text 1"/>
          <p:cNvSpPr/>
          <p:nvPr/>
        </p:nvSpPr>
        <p:spPr>
          <a:xfrm>
            <a:off x="1020604" y="57776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Structure</a:t>
            </a:r>
            <a:endParaRPr lang="en-US" sz="2200" dirty="0"/>
          </a:p>
        </p:txBody>
      </p:sp>
      <p:sp>
        <p:nvSpPr>
          <p:cNvPr id="6" name="Text 2"/>
          <p:cNvSpPr/>
          <p:nvPr/>
        </p:nvSpPr>
        <p:spPr>
          <a:xfrm>
            <a:off x="1020604"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Linear organization of elements (nodes), each containing a value and a reference to the next node.</a:t>
            </a:r>
            <a:endParaRPr lang="en-US" sz="1750" dirty="0"/>
          </a:p>
        </p:txBody>
      </p:sp>
      <p:pic>
        <p:nvPicPr>
          <p:cNvPr id="7" name="Image 2" descr="preencoded.png"/>
          <p:cNvPicPr>
            <a:picLocks noChangeAspect="1"/>
          </p:cNvPicPr>
          <p:nvPr/>
        </p:nvPicPr>
        <p:blipFill>
          <a:blip r:embed="rId5"/>
          <a:stretch>
            <a:fillRect/>
          </a:stretch>
        </p:blipFill>
        <p:spPr>
          <a:xfrm>
            <a:off x="5141357" y="4530209"/>
            <a:ext cx="4347567" cy="907256"/>
          </a:xfrm>
          <a:prstGeom prst="rect">
            <a:avLst/>
          </a:prstGeom>
        </p:spPr>
      </p:pic>
      <p:sp>
        <p:nvSpPr>
          <p:cNvPr id="8" name="Text 3"/>
          <p:cNvSpPr/>
          <p:nvPr/>
        </p:nvSpPr>
        <p:spPr>
          <a:xfrm>
            <a:off x="5368171" y="57776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Advantages</a:t>
            </a:r>
            <a:endParaRPr lang="en-US" sz="2200" dirty="0"/>
          </a:p>
        </p:txBody>
      </p:sp>
      <p:sp>
        <p:nvSpPr>
          <p:cNvPr id="9" name="Text 4"/>
          <p:cNvSpPr/>
          <p:nvPr/>
        </p:nvSpPr>
        <p:spPr>
          <a:xfrm>
            <a:off x="5368171" y="6268045"/>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Dynamic size, efficient insertions and deletions at any position.</a:t>
            </a:r>
            <a:endParaRPr lang="en-US" sz="1750" dirty="0"/>
          </a:p>
        </p:txBody>
      </p:sp>
      <p:pic>
        <p:nvPicPr>
          <p:cNvPr id="10" name="Image 3" descr="preencoded.png"/>
          <p:cNvPicPr>
            <a:picLocks noChangeAspect="1"/>
          </p:cNvPicPr>
          <p:nvPr/>
        </p:nvPicPr>
        <p:blipFill>
          <a:blip r:embed="rId6"/>
          <a:stretch>
            <a:fillRect/>
          </a:stretch>
        </p:blipFill>
        <p:spPr>
          <a:xfrm>
            <a:off x="9488924" y="4530209"/>
            <a:ext cx="4347567" cy="907256"/>
          </a:xfrm>
          <a:prstGeom prst="rect">
            <a:avLst/>
          </a:prstGeom>
        </p:spPr>
      </p:pic>
      <p:sp>
        <p:nvSpPr>
          <p:cNvPr id="11" name="Text 5"/>
          <p:cNvSpPr/>
          <p:nvPr/>
        </p:nvSpPr>
        <p:spPr>
          <a:xfrm>
            <a:off x="9715738" y="57776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Applications</a:t>
            </a:r>
            <a:endParaRPr lang="en-US" sz="2200" dirty="0"/>
          </a:p>
        </p:txBody>
      </p:sp>
      <p:sp>
        <p:nvSpPr>
          <p:cNvPr id="12" name="Text 6"/>
          <p:cNvSpPr/>
          <p:nvPr/>
        </p:nvSpPr>
        <p:spPr>
          <a:xfrm>
            <a:off x="9715738"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Music playlists, </a:t>
            </a:r>
            <a:endParaRPr lang="en-US" sz="1750" dirty="0" smtClean="0">
              <a:solidFill>
                <a:srgbClr val="454240"/>
              </a:solidFill>
              <a:latin typeface="DM Sans" pitchFamily="34" charset="0"/>
              <a:ea typeface="DM Sans" pitchFamily="34" charset="-122"/>
              <a:cs typeface="DM Sans" pitchFamily="34" charset="-120"/>
            </a:endParaRPr>
          </a:p>
          <a:p>
            <a:pPr marL="0" indent="0" algn="l">
              <a:lnSpc>
                <a:spcPts val="2850"/>
              </a:lnSpc>
              <a:buNone/>
            </a:pPr>
            <a:r>
              <a:rPr lang="en-US" sz="1750" dirty="0" smtClean="0">
                <a:solidFill>
                  <a:srgbClr val="454240"/>
                </a:solidFill>
                <a:latin typeface="DM Sans" pitchFamily="34" charset="0"/>
                <a:ea typeface="DM Sans" pitchFamily="34" charset="-122"/>
                <a:cs typeface="DM Sans" pitchFamily="34" charset="-120"/>
              </a:rPr>
              <a:t>undo/redo </a:t>
            </a:r>
            <a:r>
              <a:rPr lang="en-US" sz="1750" dirty="0">
                <a:solidFill>
                  <a:srgbClr val="454240"/>
                </a:solidFill>
                <a:latin typeface="DM Sans" pitchFamily="34" charset="0"/>
                <a:ea typeface="DM Sans" pitchFamily="34" charset="-122"/>
                <a:cs typeface="DM Sans" pitchFamily="34" charset="-120"/>
              </a:rPr>
              <a:t>operations in text editors, dynamic memory management.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25962"/>
            <a:ext cx="9127808"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Stacks: Last In, First Out (LIFO)</a:t>
            </a:r>
            <a:endParaRPr lang="en-US" sz="4450" dirty="0"/>
          </a:p>
        </p:txBody>
      </p:sp>
      <p:pic>
        <p:nvPicPr>
          <p:cNvPr id="3" name="Image 0" descr="preencoded.png"/>
          <p:cNvPicPr>
            <a:picLocks noChangeAspect="1"/>
          </p:cNvPicPr>
          <p:nvPr/>
        </p:nvPicPr>
        <p:blipFill>
          <a:blip r:embed="rId3"/>
          <a:stretch>
            <a:fillRect/>
          </a:stretch>
        </p:blipFill>
        <p:spPr>
          <a:xfrm>
            <a:off x="2978348" y="2188369"/>
            <a:ext cx="2152055" cy="1306949"/>
          </a:xfrm>
          <a:prstGeom prst="rect">
            <a:avLst/>
          </a:prstGeom>
        </p:spPr>
      </p:pic>
      <p:sp>
        <p:nvSpPr>
          <p:cNvPr id="4" name="Text 1"/>
          <p:cNvSpPr/>
          <p:nvPr/>
        </p:nvSpPr>
        <p:spPr>
          <a:xfrm>
            <a:off x="3991094" y="2777014"/>
            <a:ext cx="126444" cy="453509"/>
          </a:xfrm>
          <a:prstGeom prst="rect">
            <a:avLst/>
          </a:prstGeom>
          <a:noFill/>
          <a:ln/>
        </p:spPr>
        <p:txBody>
          <a:bodyPr wrap="none" lIns="0" tIns="0" rIns="0" bIns="0" rtlCol="0" anchor="t"/>
          <a:lstStyle/>
          <a:p>
            <a:pPr marL="0" indent="0" algn="ctr">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1</a:t>
            </a:r>
            <a:endParaRPr lang="en-US" sz="2200" dirty="0"/>
          </a:p>
        </p:txBody>
      </p:sp>
      <p:sp>
        <p:nvSpPr>
          <p:cNvPr id="5" name="Text 2"/>
          <p:cNvSpPr/>
          <p:nvPr/>
        </p:nvSpPr>
        <p:spPr>
          <a:xfrm>
            <a:off x="5357217" y="24151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LIFO Principle</a:t>
            </a:r>
            <a:endParaRPr lang="en-US" sz="2200" dirty="0"/>
          </a:p>
        </p:txBody>
      </p:sp>
      <p:sp>
        <p:nvSpPr>
          <p:cNvPr id="6" name="Text 3"/>
          <p:cNvSpPr/>
          <p:nvPr/>
        </p:nvSpPr>
        <p:spPr>
          <a:xfrm>
            <a:off x="5357217" y="2905601"/>
            <a:ext cx="3783330"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Last added element is removed first</a:t>
            </a:r>
            <a:endParaRPr lang="en-US" sz="1750" dirty="0"/>
          </a:p>
        </p:txBody>
      </p:sp>
      <p:sp>
        <p:nvSpPr>
          <p:cNvPr id="7" name="Shape 4"/>
          <p:cNvSpPr/>
          <p:nvPr/>
        </p:nvSpPr>
        <p:spPr>
          <a:xfrm>
            <a:off x="5187077" y="3508415"/>
            <a:ext cx="8592860" cy="15240"/>
          </a:xfrm>
          <a:prstGeom prst="roundRect">
            <a:avLst>
              <a:gd name="adj" fmla="val 625116"/>
            </a:avLst>
          </a:prstGeom>
          <a:solidFill>
            <a:srgbClr val="DDD3BA"/>
          </a:solidFill>
          <a:ln/>
        </p:spPr>
      </p:sp>
      <p:pic>
        <p:nvPicPr>
          <p:cNvPr id="8" name="Image 1" descr="preencoded.png"/>
          <p:cNvPicPr>
            <a:picLocks noChangeAspect="1"/>
          </p:cNvPicPr>
          <p:nvPr/>
        </p:nvPicPr>
        <p:blipFill>
          <a:blip r:embed="rId4"/>
          <a:stretch>
            <a:fillRect/>
          </a:stretch>
        </p:blipFill>
        <p:spPr>
          <a:xfrm>
            <a:off x="1902381" y="3551992"/>
            <a:ext cx="4304109" cy="1306949"/>
          </a:xfrm>
          <a:prstGeom prst="rect">
            <a:avLst/>
          </a:prstGeom>
        </p:spPr>
      </p:pic>
      <p:sp>
        <p:nvSpPr>
          <p:cNvPr id="9" name="Text 5"/>
          <p:cNvSpPr/>
          <p:nvPr/>
        </p:nvSpPr>
        <p:spPr>
          <a:xfrm>
            <a:off x="3967043" y="3978712"/>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2</a:t>
            </a:r>
            <a:endParaRPr lang="en-US" sz="2200" dirty="0"/>
          </a:p>
        </p:txBody>
      </p:sp>
      <p:sp>
        <p:nvSpPr>
          <p:cNvPr id="10" name="Text 6"/>
          <p:cNvSpPr/>
          <p:nvPr/>
        </p:nvSpPr>
        <p:spPr>
          <a:xfrm>
            <a:off x="6433304" y="3778806"/>
            <a:ext cx="3490317"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Simple Implementation</a:t>
            </a:r>
            <a:endParaRPr lang="en-US" sz="2200" dirty="0"/>
          </a:p>
        </p:txBody>
      </p:sp>
      <p:sp>
        <p:nvSpPr>
          <p:cNvPr id="11" name="Text 7"/>
          <p:cNvSpPr/>
          <p:nvPr/>
        </p:nvSpPr>
        <p:spPr>
          <a:xfrm>
            <a:off x="6433304" y="4269224"/>
            <a:ext cx="357116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Efficient push and pop operations</a:t>
            </a:r>
            <a:endParaRPr lang="en-US" sz="1750" dirty="0"/>
          </a:p>
        </p:txBody>
      </p:sp>
      <p:sp>
        <p:nvSpPr>
          <p:cNvPr id="12" name="Shape 8"/>
          <p:cNvSpPr/>
          <p:nvPr/>
        </p:nvSpPr>
        <p:spPr>
          <a:xfrm>
            <a:off x="6263164" y="4872038"/>
            <a:ext cx="7516773" cy="15240"/>
          </a:xfrm>
          <a:prstGeom prst="roundRect">
            <a:avLst>
              <a:gd name="adj" fmla="val 625116"/>
            </a:avLst>
          </a:prstGeom>
          <a:solidFill>
            <a:srgbClr val="DDD3BA"/>
          </a:solidFill>
          <a:ln/>
        </p:spPr>
      </p:sp>
      <p:pic>
        <p:nvPicPr>
          <p:cNvPr id="13" name="Image 2" descr="preencoded.png"/>
          <p:cNvPicPr>
            <a:picLocks noChangeAspect="1"/>
          </p:cNvPicPr>
          <p:nvPr/>
        </p:nvPicPr>
        <p:blipFill>
          <a:blip r:embed="rId5"/>
          <a:stretch>
            <a:fillRect/>
          </a:stretch>
        </p:blipFill>
        <p:spPr>
          <a:xfrm>
            <a:off x="826294" y="4915614"/>
            <a:ext cx="6456164" cy="1306949"/>
          </a:xfrm>
          <a:prstGeom prst="rect">
            <a:avLst/>
          </a:prstGeom>
        </p:spPr>
      </p:pic>
      <p:sp>
        <p:nvSpPr>
          <p:cNvPr id="14" name="Text 9"/>
          <p:cNvSpPr/>
          <p:nvPr/>
        </p:nvSpPr>
        <p:spPr>
          <a:xfrm>
            <a:off x="3966924" y="5342334"/>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3</a:t>
            </a:r>
            <a:endParaRPr lang="en-US" sz="2200" dirty="0"/>
          </a:p>
        </p:txBody>
      </p:sp>
      <p:sp>
        <p:nvSpPr>
          <p:cNvPr id="15" name="Text 10"/>
          <p:cNvSpPr/>
          <p:nvPr/>
        </p:nvSpPr>
        <p:spPr>
          <a:xfrm>
            <a:off x="7509272" y="5142428"/>
            <a:ext cx="3959900"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Function Call Management</a:t>
            </a:r>
            <a:endParaRPr lang="en-US" sz="2200" dirty="0"/>
          </a:p>
        </p:txBody>
      </p:sp>
      <p:sp>
        <p:nvSpPr>
          <p:cNvPr id="16" name="Text 11"/>
          <p:cNvSpPr/>
          <p:nvPr/>
        </p:nvSpPr>
        <p:spPr>
          <a:xfrm>
            <a:off x="7509272" y="5632847"/>
            <a:ext cx="3959900"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Efficient handling of call stacks</a:t>
            </a:r>
            <a:endParaRPr lang="en-US" sz="1750" dirty="0"/>
          </a:p>
        </p:txBody>
      </p:sp>
      <p:sp>
        <p:nvSpPr>
          <p:cNvPr id="17" name="Text 12"/>
          <p:cNvSpPr/>
          <p:nvPr/>
        </p:nvSpPr>
        <p:spPr>
          <a:xfrm>
            <a:off x="793790" y="6477714"/>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Applications include expression evaluation in compilers, backtracking algorithms like Depth First Search (DFS), and function call management in programming languages.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184" y="589359"/>
            <a:ext cx="7646432" cy="1337072"/>
          </a:xfrm>
          <a:prstGeom prst="rect">
            <a:avLst/>
          </a:prstGeom>
          <a:noFill/>
          <a:ln/>
        </p:spPr>
        <p:txBody>
          <a:bodyPr wrap="square" lIns="0" tIns="0" rIns="0" bIns="0" rtlCol="0" anchor="t"/>
          <a:lstStyle/>
          <a:p>
            <a:pPr marL="0" indent="0">
              <a:lnSpc>
                <a:spcPts val="5250"/>
              </a:lnSpc>
              <a:buNone/>
            </a:pPr>
            <a:r>
              <a:rPr lang="en-US" sz="4200" dirty="0">
                <a:solidFill>
                  <a:srgbClr val="5C4E3D"/>
                </a:solidFill>
                <a:latin typeface="Libre Baskerville" pitchFamily="34" charset="0"/>
                <a:ea typeface="Libre Baskerville" pitchFamily="34" charset="-122"/>
                <a:cs typeface="Libre Baskerville" pitchFamily="34" charset="-120"/>
              </a:rPr>
              <a:t>Queues: First In, First Out (FIFO)</a:t>
            </a:r>
            <a:endParaRPr lang="en-US" sz="4200" dirty="0"/>
          </a:p>
        </p:txBody>
      </p:sp>
      <p:sp>
        <p:nvSpPr>
          <p:cNvPr id="4" name="Shape 1"/>
          <p:cNvSpPr/>
          <p:nvPr/>
        </p:nvSpPr>
        <p:spPr>
          <a:xfrm>
            <a:off x="6540818" y="2247305"/>
            <a:ext cx="30480" cy="4125278"/>
          </a:xfrm>
          <a:prstGeom prst="roundRect">
            <a:avLst>
              <a:gd name="adj" fmla="val 294815"/>
            </a:avLst>
          </a:prstGeom>
          <a:solidFill>
            <a:srgbClr val="DDD3BA"/>
          </a:solidFill>
          <a:ln/>
        </p:spPr>
      </p:sp>
      <p:sp>
        <p:nvSpPr>
          <p:cNvPr id="5" name="Shape 2"/>
          <p:cNvSpPr/>
          <p:nvPr/>
        </p:nvSpPr>
        <p:spPr>
          <a:xfrm>
            <a:off x="6766262" y="2713315"/>
            <a:ext cx="748784" cy="30480"/>
          </a:xfrm>
          <a:prstGeom prst="roundRect">
            <a:avLst>
              <a:gd name="adj" fmla="val 294815"/>
            </a:avLst>
          </a:prstGeom>
          <a:solidFill>
            <a:srgbClr val="DDD3BA"/>
          </a:solidFill>
          <a:ln/>
        </p:spPr>
      </p:sp>
      <p:sp>
        <p:nvSpPr>
          <p:cNvPr id="6" name="Shape 3"/>
          <p:cNvSpPr/>
          <p:nvPr/>
        </p:nvSpPr>
        <p:spPr>
          <a:xfrm>
            <a:off x="6315373" y="2487930"/>
            <a:ext cx="481370" cy="481370"/>
          </a:xfrm>
          <a:prstGeom prst="roundRect">
            <a:avLst>
              <a:gd name="adj" fmla="val 18667"/>
            </a:avLst>
          </a:prstGeom>
          <a:solidFill>
            <a:srgbClr val="F7EDD4"/>
          </a:solidFill>
          <a:ln w="7620">
            <a:solidFill>
              <a:srgbClr val="DDD3BA"/>
            </a:solidFill>
            <a:prstDash val="solid"/>
          </a:ln>
        </p:spPr>
      </p:sp>
      <p:sp>
        <p:nvSpPr>
          <p:cNvPr id="7" name="Text 4"/>
          <p:cNvSpPr/>
          <p:nvPr/>
        </p:nvSpPr>
        <p:spPr>
          <a:xfrm>
            <a:off x="6484441" y="2568178"/>
            <a:ext cx="143113" cy="320873"/>
          </a:xfrm>
          <a:prstGeom prst="rect">
            <a:avLst/>
          </a:prstGeom>
          <a:noFill/>
          <a:ln/>
        </p:spPr>
        <p:txBody>
          <a:bodyPr wrap="none" lIns="0" tIns="0" rIns="0" bIns="0" rtlCol="0" anchor="t"/>
          <a:lstStyle/>
          <a:p>
            <a:pPr marL="0" indent="0" algn="ctr">
              <a:lnSpc>
                <a:spcPts val="2500"/>
              </a:lnSpc>
              <a:buNone/>
            </a:pPr>
            <a:r>
              <a:rPr lang="en-US" sz="2500" dirty="0">
                <a:solidFill>
                  <a:srgbClr val="454240"/>
                </a:solidFill>
                <a:latin typeface="Libre Baskerville" pitchFamily="34" charset="0"/>
                <a:ea typeface="Libre Baskerville" pitchFamily="34" charset="-122"/>
                <a:cs typeface="Libre Baskerville" pitchFamily="34" charset="-120"/>
              </a:rPr>
              <a:t>1</a:t>
            </a:r>
            <a:endParaRPr lang="en-US" sz="2500" dirty="0"/>
          </a:p>
        </p:txBody>
      </p:sp>
      <p:sp>
        <p:nvSpPr>
          <p:cNvPr id="8" name="Text 5"/>
          <p:cNvSpPr/>
          <p:nvPr/>
        </p:nvSpPr>
        <p:spPr>
          <a:xfrm>
            <a:off x="7732752" y="2461141"/>
            <a:ext cx="2674382" cy="334208"/>
          </a:xfrm>
          <a:prstGeom prst="rect">
            <a:avLst/>
          </a:prstGeom>
          <a:noFill/>
          <a:ln/>
        </p:spPr>
        <p:txBody>
          <a:bodyPr wrap="none" lIns="0" tIns="0" rIns="0" bIns="0" rtlCol="0" anchor="t"/>
          <a:lstStyle/>
          <a:p>
            <a:pPr marL="0" indent="0" algn="l">
              <a:lnSpc>
                <a:spcPts val="2600"/>
              </a:lnSpc>
              <a:buNone/>
            </a:pPr>
            <a:r>
              <a:rPr lang="en-US" sz="2100" dirty="0">
                <a:solidFill>
                  <a:srgbClr val="454240"/>
                </a:solidFill>
                <a:latin typeface="Libre Baskerville" pitchFamily="34" charset="0"/>
                <a:ea typeface="Libre Baskerville" pitchFamily="34" charset="-122"/>
                <a:cs typeface="Libre Baskerville" pitchFamily="34" charset="-120"/>
              </a:rPr>
              <a:t>FIFO Principle</a:t>
            </a:r>
            <a:endParaRPr lang="en-US" sz="2100" dirty="0"/>
          </a:p>
        </p:txBody>
      </p:sp>
      <p:sp>
        <p:nvSpPr>
          <p:cNvPr id="9" name="Text 6"/>
          <p:cNvSpPr/>
          <p:nvPr/>
        </p:nvSpPr>
        <p:spPr>
          <a:xfrm>
            <a:off x="7732752" y="2923699"/>
            <a:ext cx="6148864" cy="342305"/>
          </a:xfrm>
          <a:prstGeom prst="rect">
            <a:avLst/>
          </a:prstGeom>
          <a:noFill/>
          <a:ln/>
        </p:spPr>
        <p:txBody>
          <a:bodyPr wrap="non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First element added is the first to be removed</a:t>
            </a:r>
            <a:endParaRPr lang="en-US" sz="1650" dirty="0"/>
          </a:p>
        </p:txBody>
      </p:sp>
      <p:sp>
        <p:nvSpPr>
          <p:cNvPr id="10" name="Shape 7"/>
          <p:cNvSpPr/>
          <p:nvPr/>
        </p:nvSpPr>
        <p:spPr>
          <a:xfrm>
            <a:off x="6766262" y="4159687"/>
            <a:ext cx="748784" cy="30480"/>
          </a:xfrm>
          <a:prstGeom prst="roundRect">
            <a:avLst>
              <a:gd name="adj" fmla="val 294815"/>
            </a:avLst>
          </a:prstGeom>
          <a:solidFill>
            <a:srgbClr val="DDD3BA"/>
          </a:solidFill>
          <a:ln/>
        </p:spPr>
      </p:sp>
      <p:sp>
        <p:nvSpPr>
          <p:cNvPr id="11" name="Shape 8"/>
          <p:cNvSpPr/>
          <p:nvPr/>
        </p:nvSpPr>
        <p:spPr>
          <a:xfrm>
            <a:off x="6315373" y="3934301"/>
            <a:ext cx="481370" cy="481370"/>
          </a:xfrm>
          <a:prstGeom prst="roundRect">
            <a:avLst>
              <a:gd name="adj" fmla="val 18667"/>
            </a:avLst>
          </a:prstGeom>
          <a:solidFill>
            <a:srgbClr val="F7EDD4"/>
          </a:solidFill>
          <a:ln w="7620">
            <a:solidFill>
              <a:srgbClr val="DDD3BA"/>
            </a:solidFill>
            <a:prstDash val="solid"/>
          </a:ln>
        </p:spPr>
      </p:sp>
      <p:sp>
        <p:nvSpPr>
          <p:cNvPr id="12" name="Text 9"/>
          <p:cNvSpPr/>
          <p:nvPr/>
        </p:nvSpPr>
        <p:spPr>
          <a:xfrm>
            <a:off x="6457176" y="4014549"/>
            <a:ext cx="197763" cy="320873"/>
          </a:xfrm>
          <a:prstGeom prst="rect">
            <a:avLst/>
          </a:prstGeom>
          <a:noFill/>
          <a:ln/>
        </p:spPr>
        <p:txBody>
          <a:bodyPr wrap="none" lIns="0" tIns="0" rIns="0" bIns="0" rtlCol="0" anchor="t"/>
          <a:lstStyle/>
          <a:p>
            <a:pPr marL="0" indent="0" algn="ctr">
              <a:lnSpc>
                <a:spcPts val="2500"/>
              </a:lnSpc>
              <a:buNone/>
            </a:pPr>
            <a:r>
              <a:rPr lang="en-US" sz="2500" dirty="0">
                <a:solidFill>
                  <a:srgbClr val="454240"/>
                </a:solidFill>
                <a:latin typeface="Libre Baskerville" pitchFamily="34" charset="0"/>
                <a:ea typeface="Libre Baskerville" pitchFamily="34" charset="-122"/>
                <a:cs typeface="Libre Baskerville" pitchFamily="34" charset="-120"/>
              </a:rPr>
              <a:t>2</a:t>
            </a:r>
            <a:endParaRPr lang="en-US" sz="2500" dirty="0"/>
          </a:p>
        </p:txBody>
      </p:sp>
      <p:sp>
        <p:nvSpPr>
          <p:cNvPr id="13" name="Text 10"/>
          <p:cNvSpPr/>
          <p:nvPr/>
        </p:nvSpPr>
        <p:spPr>
          <a:xfrm>
            <a:off x="7732752" y="3907512"/>
            <a:ext cx="2690336" cy="334208"/>
          </a:xfrm>
          <a:prstGeom prst="rect">
            <a:avLst/>
          </a:prstGeom>
          <a:noFill/>
          <a:ln/>
        </p:spPr>
        <p:txBody>
          <a:bodyPr wrap="none" lIns="0" tIns="0" rIns="0" bIns="0" rtlCol="0" anchor="t"/>
          <a:lstStyle/>
          <a:p>
            <a:pPr marL="0" indent="0" algn="l">
              <a:lnSpc>
                <a:spcPts val="2600"/>
              </a:lnSpc>
              <a:buNone/>
            </a:pPr>
            <a:r>
              <a:rPr lang="en-US" sz="2100" dirty="0">
                <a:solidFill>
                  <a:srgbClr val="454240"/>
                </a:solidFill>
                <a:latin typeface="Libre Baskerville" pitchFamily="34" charset="0"/>
                <a:ea typeface="Libre Baskerville" pitchFamily="34" charset="-122"/>
                <a:cs typeface="Libre Baskerville" pitchFamily="34" charset="-120"/>
              </a:rPr>
              <a:t>Order Maintenance</a:t>
            </a:r>
            <a:endParaRPr lang="en-US" sz="2100" dirty="0"/>
          </a:p>
        </p:txBody>
      </p:sp>
      <p:sp>
        <p:nvSpPr>
          <p:cNvPr id="14" name="Text 11"/>
          <p:cNvSpPr/>
          <p:nvPr/>
        </p:nvSpPr>
        <p:spPr>
          <a:xfrm>
            <a:off x="7732752" y="4370070"/>
            <a:ext cx="6148864" cy="342305"/>
          </a:xfrm>
          <a:prstGeom prst="rect">
            <a:avLst/>
          </a:prstGeom>
          <a:noFill/>
          <a:ln/>
        </p:spPr>
        <p:txBody>
          <a:bodyPr wrap="non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Ensures first-come, first-served order</a:t>
            </a:r>
            <a:endParaRPr lang="en-US" sz="1650" dirty="0"/>
          </a:p>
        </p:txBody>
      </p:sp>
      <p:sp>
        <p:nvSpPr>
          <p:cNvPr id="15" name="Shape 12"/>
          <p:cNvSpPr/>
          <p:nvPr/>
        </p:nvSpPr>
        <p:spPr>
          <a:xfrm>
            <a:off x="6766262" y="5606058"/>
            <a:ext cx="748784" cy="30480"/>
          </a:xfrm>
          <a:prstGeom prst="roundRect">
            <a:avLst>
              <a:gd name="adj" fmla="val 294815"/>
            </a:avLst>
          </a:prstGeom>
          <a:solidFill>
            <a:srgbClr val="DDD3BA"/>
          </a:solidFill>
          <a:ln/>
        </p:spPr>
      </p:sp>
      <p:sp>
        <p:nvSpPr>
          <p:cNvPr id="16" name="Shape 13"/>
          <p:cNvSpPr/>
          <p:nvPr/>
        </p:nvSpPr>
        <p:spPr>
          <a:xfrm>
            <a:off x="6315373" y="5380673"/>
            <a:ext cx="481370" cy="481370"/>
          </a:xfrm>
          <a:prstGeom prst="roundRect">
            <a:avLst>
              <a:gd name="adj" fmla="val 18667"/>
            </a:avLst>
          </a:prstGeom>
          <a:solidFill>
            <a:srgbClr val="F7EDD4"/>
          </a:solidFill>
          <a:ln w="7620">
            <a:solidFill>
              <a:srgbClr val="DDD3BA"/>
            </a:solidFill>
            <a:prstDash val="solid"/>
          </a:ln>
        </p:spPr>
      </p:sp>
      <p:sp>
        <p:nvSpPr>
          <p:cNvPr id="17" name="Text 14"/>
          <p:cNvSpPr/>
          <p:nvPr/>
        </p:nvSpPr>
        <p:spPr>
          <a:xfrm>
            <a:off x="6457176" y="5460921"/>
            <a:ext cx="197763" cy="320873"/>
          </a:xfrm>
          <a:prstGeom prst="rect">
            <a:avLst/>
          </a:prstGeom>
          <a:noFill/>
          <a:ln/>
        </p:spPr>
        <p:txBody>
          <a:bodyPr wrap="none" lIns="0" tIns="0" rIns="0" bIns="0" rtlCol="0" anchor="t"/>
          <a:lstStyle/>
          <a:p>
            <a:pPr marL="0" indent="0" algn="ctr">
              <a:lnSpc>
                <a:spcPts val="2500"/>
              </a:lnSpc>
              <a:buNone/>
            </a:pPr>
            <a:r>
              <a:rPr lang="en-US" sz="2500" dirty="0">
                <a:solidFill>
                  <a:srgbClr val="454240"/>
                </a:solidFill>
                <a:latin typeface="Libre Baskerville" pitchFamily="34" charset="0"/>
                <a:ea typeface="Libre Baskerville" pitchFamily="34" charset="-122"/>
                <a:cs typeface="Libre Baskerville" pitchFamily="34" charset="-120"/>
              </a:rPr>
              <a:t>3</a:t>
            </a:r>
            <a:endParaRPr lang="en-US" sz="2500" dirty="0"/>
          </a:p>
        </p:txBody>
      </p:sp>
      <p:sp>
        <p:nvSpPr>
          <p:cNvPr id="18" name="Text 15"/>
          <p:cNvSpPr/>
          <p:nvPr/>
        </p:nvSpPr>
        <p:spPr>
          <a:xfrm>
            <a:off x="7732752" y="5353883"/>
            <a:ext cx="2674382" cy="334208"/>
          </a:xfrm>
          <a:prstGeom prst="rect">
            <a:avLst/>
          </a:prstGeom>
          <a:noFill/>
          <a:ln/>
        </p:spPr>
        <p:txBody>
          <a:bodyPr wrap="none" lIns="0" tIns="0" rIns="0" bIns="0" rtlCol="0" anchor="t"/>
          <a:lstStyle/>
          <a:p>
            <a:pPr marL="0" indent="0" algn="l">
              <a:lnSpc>
                <a:spcPts val="2600"/>
              </a:lnSpc>
              <a:buNone/>
            </a:pPr>
            <a:r>
              <a:rPr lang="en-US" sz="2100" dirty="0">
                <a:solidFill>
                  <a:srgbClr val="454240"/>
                </a:solidFill>
                <a:latin typeface="Libre Baskerville" pitchFamily="34" charset="0"/>
                <a:ea typeface="Libre Baskerville" pitchFamily="34" charset="-122"/>
                <a:cs typeface="Libre Baskerville" pitchFamily="34" charset="-120"/>
              </a:rPr>
              <a:t>Task Scheduling</a:t>
            </a:r>
            <a:endParaRPr lang="en-US" sz="2100" dirty="0"/>
          </a:p>
        </p:txBody>
      </p:sp>
      <p:sp>
        <p:nvSpPr>
          <p:cNvPr id="19" name="Text 16"/>
          <p:cNvSpPr/>
          <p:nvPr/>
        </p:nvSpPr>
        <p:spPr>
          <a:xfrm>
            <a:off x="7732752" y="5816441"/>
            <a:ext cx="6148864" cy="342305"/>
          </a:xfrm>
          <a:prstGeom prst="rect">
            <a:avLst/>
          </a:prstGeom>
          <a:noFill/>
          <a:ln/>
        </p:spPr>
        <p:txBody>
          <a:bodyPr wrap="non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Suitable for scheduling and buffering tasks</a:t>
            </a:r>
            <a:endParaRPr lang="en-US" sz="1650" dirty="0"/>
          </a:p>
        </p:txBody>
      </p:sp>
      <p:sp>
        <p:nvSpPr>
          <p:cNvPr id="20" name="Text 17"/>
          <p:cNvSpPr/>
          <p:nvPr/>
        </p:nvSpPr>
        <p:spPr>
          <a:xfrm>
            <a:off x="6235184" y="6613207"/>
            <a:ext cx="7646432" cy="1026914"/>
          </a:xfrm>
          <a:prstGeom prst="rect">
            <a:avLst/>
          </a:prstGeom>
          <a:noFill/>
          <a:ln/>
        </p:spPr>
        <p:txBody>
          <a:bodyPr wrap="square" lIns="0" tIns="0" rIns="0" bIns="0" rtlCol="0" anchor="t"/>
          <a:lstStyle/>
          <a:p>
            <a:pPr marL="0" indent="0">
              <a:lnSpc>
                <a:spcPts val="2650"/>
              </a:lnSpc>
              <a:buNone/>
            </a:pPr>
            <a:r>
              <a:rPr lang="en-US" sz="1650" dirty="0">
                <a:solidFill>
                  <a:srgbClr val="454240"/>
                </a:solidFill>
                <a:latin typeface="DM Sans" pitchFamily="34" charset="0"/>
                <a:ea typeface="DM Sans" pitchFamily="34" charset="-122"/>
                <a:cs typeface="DM Sans" pitchFamily="34" charset="-120"/>
              </a:rPr>
              <a:t>Queues are widely used in operating systems for CPU task scheduling, managing service requests, and in graph traversal algorithms like Breadth First Search (BFS).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8038" y="568404"/>
            <a:ext cx="7700724" cy="1288733"/>
          </a:xfrm>
          <a:prstGeom prst="rect">
            <a:avLst/>
          </a:prstGeom>
          <a:noFill/>
          <a:ln/>
        </p:spPr>
        <p:txBody>
          <a:bodyPr wrap="square" lIns="0" tIns="0" rIns="0" bIns="0" rtlCol="0" anchor="t"/>
          <a:lstStyle/>
          <a:p>
            <a:pPr marL="0" indent="0">
              <a:lnSpc>
                <a:spcPts val="5050"/>
              </a:lnSpc>
              <a:buNone/>
            </a:pPr>
            <a:r>
              <a:rPr lang="en-US" sz="4050" dirty="0">
                <a:solidFill>
                  <a:srgbClr val="5C4E3D"/>
                </a:solidFill>
                <a:latin typeface="Libre Baskerville" pitchFamily="34" charset="0"/>
                <a:ea typeface="Libre Baskerville" pitchFamily="34" charset="-122"/>
                <a:cs typeface="Libre Baskerville" pitchFamily="34" charset="-120"/>
              </a:rPr>
              <a:t>Trees: Hierarchical Data Organization</a:t>
            </a:r>
            <a:endParaRPr lang="en-US" sz="4050" dirty="0"/>
          </a:p>
        </p:txBody>
      </p:sp>
      <p:pic>
        <p:nvPicPr>
          <p:cNvPr id="4" name="Image 1" descr="preencoded.png"/>
          <p:cNvPicPr>
            <a:picLocks noChangeAspect="1"/>
          </p:cNvPicPr>
          <p:nvPr/>
        </p:nvPicPr>
        <p:blipFill>
          <a:blip r:embed="rId4"/>
          <a:stretch>
            <a:fillRect/>
          </a:stretch>
        </p:blipFill>
        <p:spPr>
          <a:xfrm>
            <a:off x="6208038" y="2166342"/>
            <a:ext cx="515422" cy="515422"/>
          </a:xfrm>
          <a:prstGeom prst="rect">
            <a:avLst/>
          </a:prstGeom>
        </p:spPr>
      </p:pic>
      <p:sp>
        <p:nvSpPr>
          <p:cNvPr id="5" name="Text 1"/>
          <p:cNvSpPr/>
          <p:nvPr/>
        </p:nvSpPr>
        <p:spPr>
          <a:xfrm>
            <a:off x="6208038" y="2887861"/>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Structure</a:t>
            </a:r>
            <a:endParaRPr lang="en-US" sz="2000" dirty="0"/>
          </a:p>
        </p:txBody>
      </p:sp>
      <p:sp>
        <p:nvSpPr>
          <p:cNvPr id="6" name="Text 2"/>
          <p:cNvSpPr/>
          <p:nvPr/>
        </p:nvSpPr>
        <p:spPr>
          <a:xfrm>
            <a:off x="6208038" y="3333750"/>
            <a:ext cx="3695700" cy="989767"/>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Hierarchical organization of nodes, each containing a value and child nodes</a:t>
            </a:r>
            <a:endParaRPr lang="en-US" sz="1600" dirty="0"/>
          </a:p>
        </p:txBody>
      </p:sp>
      <p:pic>
        <p:nvPicPr>
          <p:cNvPr id="7" name="Image 2" descr="preencoded.png"/>
          <p:cNvPicPr>
            <a:picLocks noChangeAspect="1"/>
          </p:cNvPicPr>
          <p:nvPr/>
        </p:nvPicPr>
        <p:blipFill>
          <a:blip r:embed="rId5"/>
          <a:stretch>
            <a:fillRect/>
          </a:stretch>
        </p:blipFill>
        <p:spPr>
          <a:xfrm>
            <a:off x="10212943" y="2166342"/>
            <a:ext cx="515422" cy="515422"/>
          </a:xfrm>
          <a:prstGeom prst="rect">
            <a:avLst/>
          </a:prstGeom>
        </p:spPr>
      </p:pic>
      <p:sp>
        <p:nvSpPr>
          <p:cNvPr id="8" name="Text 3"/>
          <p:cNvSpPr/>
          <p:nvPr/>
        </p:nvSpPr>
        <p:spPr>
          <a:xfrm>
            <a:off x="10212943" y="2887861"/>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Efficiency</a:t>
            </a:r>
            <a:endParaRPr lang="en-US" sz="2000" dirty="0"/>
          </a:p>
        </p:txBody>
      </p:sp>
      <p:sp>
        <p:nvSpPr>
          <p:cNvPr id="9" name="Text 4"/>
          <p:cNvSpPr/>
          <p:nvPr/>
        </p:nvSpPr>
        <p:spPr>
          <a:xfrm>
            <a:off x="10212943" y="3333750"/>
            <a:ext cx="3695819" cy="989767"/>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Effective for searching, inserting, and deleting data, especially in binary search trees</a:t>
            </a:r>
            <a:endParaRPr lang="en-US" sz="1600" dirty="0"/>
          </a:p>
        </p:txBody>
      </p:sp>
      <p:pic>
        <p:nvPicPr>
          <p:cNvPr id="10" name="Image 3" descr="preencoded.png"/>
          <p:cNvPicPr>
            <a:picLocks noChangeAspect="1"/>
          </p:cNvPicPr>
          <p:nvPr/>
        </p:nvPicPr>
        <p:blipFill>
          <a:blip r:embed="rId6"/>
          <a:stretch>
            <a:fillRect/>
          </a:stretch>
        </p:blipFill>
        <p:spPr>
          <a:xfrm>
            <a:off x="6208038" y="4942046"/>
            <a:ext cx="515422" cy="515422"/>
          </a:xfrm>
          <a:prstGeom prst="rect">
            <a:avLst/>
          </a:prstGeom>
        </p:spPr>
      </p:pic>
      <p:sp>
        <p:nvSpPr>
          <p:cNvPr id="11" name="Text 5"/>
          <p:cNvSpPr/>
          <p:nvPr/>
        </p:nvSpPr>
        <p:spPr>
          <a:xfrm>
            <a:off x="6208038" y="5663565"/>
            <a:ext cx="3064073" cy="322183"/>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Natural Representation</a:t>
            </a:r>
            <a:endParaRPr lang="en-US" sz="2000" dirty="0"/>
          </a:p>
        </p:txBody>
      </p:sp>
      <p:sp>
        <p:nvSpPr>
          <p:cNvPr id="12" name="Text 6"/>
          <p:cNvSpPr/>
          <p:nvPr/>
        </p:nvSpPr>
        <p:spPr>
          <a:xfrm>
            <a:off x="6208038" y="6109454"/>
            <a:ext cx="3695700" cy="659844"/>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Displays hierarchical relationships intuitively</a:t>
            </a:r>
            <a:endParaRPr lang="en-US" sz="1600" dirty="0"/>
          </a:p>
        </p:txBody>
      </p:sp>
      <p:sp>
        <p:nvSpPr>
          <p:cNvPr id="13" name="Text 7"/>
          <p:cNvSpPr/>
          <p:nvPr/>
        </p:nvSpPr>
        <p:spPr>
          <a:xfrm>
            <a:off x="6208038" y="7001232"/>
            <a:ext cx="7700724" cy="659844"/>
          </a:xfrm>
          <a:prstGeom prst="rect">
            <a:avLst/>
          </a:prstGeom>
          <a:noFill/>
          <a:ln/>
        </p:spPr>
        <p:txBody>
          <a:bodyPr wrap="square" lIns="0" tIns="0" rIns="0" bIns="0" rtlCol="0" anchor="t"/>
          <a:lstStyle/>
          <a:p>
            <a:pPr marL="0" indent="0">
              <a:lnSpc>
                <a:spcPts val="2550"/>
              </a:lnSpc>
              <a:buNone/>
            </a:pPr>
            <a:r>
              <a:rPr lang="en-US" sz="1600" dirty="0">
                <a:solidFill>
                  <a:srgbClr val="454240"/>
                </a:solidFill>
                <a:latin typeface="DM Sans" pitchFamily="34" charset="0"/>
                <a:ea typeface="DM Sans" pitchFamily="34" charset="-122"/>
                <a:cs typeface="DM Sans" pitchFamily="34" charset="-120"/>
              </a:rPr>
              <a:t>Trees are extensively used in file systems, </a:t>
            </a:r>
            <a:endParaRPr lang="en-US" sz="1600" dirty="0" smtClean="0">
              <a:solidFill>
                <a:srgbClr val="454240"/>
              </a:solidFill>
              <a:latin typeface="DM Sans" pitchFamily="34" charset="0"/>
              <a:ea typeface="DM Sans" pitchFamily="34" charset="-122"/>
              <a:cs typeface="DM Sans" pitchFamily="34" charset="-120"/>
            </a:endParaRPr>
          </a:p>
          <a:p>
            <a:pPr marL="0" indent="0">
              <a:lnSpc>
                <a:spcPts val="2550"/>
              </a:lnSpc>
              <a:buNone/>
            </a:pPr>
            <a:r>
              <a:rPr lang="en-US" sz="1600" dirty="0" smtClean="0">
                <a:solidFill>
                  <a:srgbClr val="454240"/>
                </a:solidFill>
                <a:latin typeface="DM Sans" pitchFamily="34" charset="0"/>
                <a:ea typeface="DM Sans" pitchFamily="34" charset="-122"/>
                <a:cs typeface="DM Sans" pitchFamily="34" charset="-120"/>
              </a:rPr>
              <a:t>decision-making </a:t>
            </a:r>
            <a:r>
              <a:rPr lang="en-US" sz="1600" dirty="0">
                <a:solidFill>
                  <a:srgbClr val="454240"/>
                </a:solidFill>
                <a:latin typeface="DM Sans" pitchFamily="34" charset="0"/>
                <a:ea typeface="DM Sans" pitchFamily="34" charset="-122"/>
                <a:cs typeface="DM Sans" pitchFamily="34" charset="-120"/>
              </a:rPr>
              <a:t>models in AI and machine learning, and database indexing for quick data retrieval.</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6704" y="2004119"/>
            <a:ext cx="11872555"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Graphs: Complex </a:t>
            </a:r>
            <a:r>
              <a:rPr lang="en-US" sz="4450" dirty="0" smtClean="0">
                <a:solidFill>
                  <a:srgbClr val="5C4E3D"/>
                </a:solidFill>
                <a:latin typeface="Libre Baskerville" pitchFamily="34" charset="0"/>
                <a:ea typeface="Libre Baskerville" pitchFamily="34" charset="-122"/>
                <a:cs typeface="Libre Baskerville" pitchFamily="34" charset="-120"/>
              </a:rPr>
              <a:t>Relationship</a:t>
            </a:r>
          </a:p>
          <a:p>
            <a:pPr marL="0" indent="0">
              <a:lnSpc>
                <a:spcPts val="5550"/>
              </a:lnSpc>
              <a:buNone/>
            </a:pPr>
            <a:r>
              <a:rPr lang="en-US" sz="4450" dirty="0" smtClean="0">
                <a:solidFill>
                  <a:srgbClr val="5C4E3D"/>
                </a:solidFill>
                <a:latin typeface="Libre Baskerville" pitchFamily="34" charset="0"/>
                <a:ea typeface="Libre Baskerville" pitchFamily="34" charset="-122"/>
                <a:cs typeface="Libre Baskerville" pitchFamily="34" charset="-120"/>
              </a:rPr>
              <a:t>Modeling</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Definition</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 set of nodes (vertices) connected by edges, which can be directed or undirected.</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Advantages</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Efficient for modeling complex relationships and finding shortest paths or network connectivity.</a:t>
            </a:r>
            <a:endParaRPr lang="en-US" sz="1750" dirty="0"/>
          </a:p>
        </p:txBody>
      </p:sp>
      <p:sp>
        <p:nvSpPr>
          <p:cNvPr id="7" name="Text 5"/>
          <p:cNvSpPr/>
          <p:nvPr/>
        </p:nvSpPr>
        <p:spPr>
          <a:xfrm>
            <a:off x="3629025" y="57476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Applications</a:t>
            </a:r>
            <a:endParaRPr lang="en-US" sz="2200" dirty="0"/>
          </a:p>
        </p:txBody>
      </p:sp>
      <p:sp>
        <p:nvSpPr>
          <p:cNvPr id="8" name="Text 6"/>
          <p:cNvSpPr/>
          <p:nvPr/>
        </p:nvSpPr>
        <p:spPr>
          <a:xfrm>
            <a:off x="3629025" y="632876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Social media networks, recommendation systems, and mapping services like Google Maps for path finding.</a:t>
            </a:r>
            <a:endParaRPr lang="en-US" sz="1750" dirty="0"/>
          </a:p>
        </p:txBody>
      </p:sp>
      <p:pic>
        <p:nvPicPr>
          <p:cNvPr id="9" name="Image 0" descr="preencoded.png"/>
          <p:cNvPicPr>
            <a:picLocks noChangeAspect="1"/>
          </p:cNvPicPr>
          <p:nvPr/>
        </p:nvPicPr>
        <p:blipFill>
          <a:blip r:embed="rId3"/>
          <a:stretch>
            <a:fillRect/>
          </a:stretch>
        </p:blipFill>
        <p:spPr>
          <a:xfrm>
            <a:off x="9699171" y="0"/>
            <a:ext cx="4931229"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1136</Words>
  <Application>Microsoft Office PowerPoint</Application>
  <PresentationFormat>Custom</PresentationFormat>
  <Paragraphs>186</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Libre Baskerville</vt:lpstr>
      <vt:lpstr>DM Sans Bold</vt:lpstr>
      <vt:lpstr>Calibri</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5</cp:revision>
  <dcterms:created xsi:type="dcterms:W3CDTF">2025-01-06T05:49:03Z</dcterms:created>
  <dcterms:modified xsi:type="dcterms:W3CDTF">2025-01-07T03:10:45Z</dcterms:modified>
</cp:coreProperties>
</file>